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0F676-B590-EDC1-C438-96597DA0EEF8}" v="24" dt="2025-01-15T11:36:42.659"/>
    <p1510:client id="{A89574FA-6FC7-44A8-B755-45C6B9DBC59B}" v="1" dt="2025-01-15T11:44:39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7EFAF-4776-4D83-849C-F36111FD7F84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C9660-8ED2-413C-9F3D-AAD8EE2776D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44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7CA9F-FC88-DEAA-73CD-4EF58BCF7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5E9DB-0BB9-E918-16A0-98448ED32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144DDE-C286-1603-A24D-03365CBB1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F8BBFF-EE67-D444-B744-6D5A4771C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D8513C-E575-1EFC-D810-6A14AC5C6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09499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A4796-F2ED-4F1F-9789-BC4961441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CBAA85-387D-6EA8-802F-08D855714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242F1E-C1B3-DF1F-ABFD-507475C7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3E8195-8291-E8A3-9627-2DD177993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F3F2DB-50BF-D360-5A95-F29085B3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89755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17B0B5-8948-FEE9-4324-674BD11622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E0EEB7-4242-E47D-FE81-CEE2AE144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3D2377-D372-A302-AAB5-6249CBB05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D0CB96-A40D-0B9D-4056-879CA503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F4D39F-DC67-CB74-1B46-95B14AFD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20448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DD6B08-87F1-2938-913C-5B4740FD4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9B20FF-1E4C-EA77-798C-15C7F7FA5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8AB7AF-9AF8-0B29-61F0-6ED21C90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6FB89B-A337-2DD9-4C2D-DD5BD051E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B09771-654F-4A6E-55A9-A31E37D84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89182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D1987-6B7D-9D40-5FEC-303C6AEAE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E43F39-B43E-D705-DCF5-05D1CE5A8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C36D0A-5F6C-A8AA-BB0D-9F35E2B75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13A029-9535-8F92-6525-FB773D95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B8B95A-3796-3191-11C6-00AA1970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1258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D7EBB-A05B-A8E4-41B0-51C222DE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F4264D-876F-A261-9DAD-17423BD864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CB9463-A2C7-92E8-E194-256B966360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24B59-A6E6-EB85-4A30-EBA36DF77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0CB2E1-C232-317A-E70F-754DB982B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04873D-C535-E18B-A3E3-4DBDD188C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868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A2183B-5C67-FF9D-9140-6C97E1FD8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FB05AE-F5E6-8D7F-E39B-10CF78647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471941-25E8-95B2-3363-D5C5A28E7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37B058-8AE9-34E2-7C87-10C5E33D5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6AFCF0-05AA-141B-DDBF-C75161D39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2E619B-5B6C-3198-B090-EAA0C6D8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D1CF6AD-DF4F-D5D6-EB52-8302A408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0601F3-AC18-5F78-8F64-32F6CB4BE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1021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776C1-0CF3-6538-159E-60BB55B81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963450-6FA7-8D10-7163-B093FF53E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6A1DBF-10E4-A4EA-BD8C-89CF631C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6CDD7F-7114-ED33-0611-44C5DEBEC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3747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384CFB8-185C-396A-98D2-D33DC467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0F4AB69-28E1-D596-9AAB-8DBF3CFD7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3F9BF6-8A62-4334-0594-81173EE1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7051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365B0-B2D5-F801-83CC-E432BD416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68E7D-B4DA-7518-C27B-1F8348FDF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6C0AC4-69F6-606D-177A-F29E06E55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E7738-A03D-BC58-6886-2E6F02C3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A60BCB-4A7E-A745-2C6C-5EC0951B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13FC01-9875-9B48-572B-7F2D2A43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49387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510C5-8AF3-84F7-FC54-082FFA4F9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A73152B-5247-001E-7EFC-5D2D6E458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EE08AA-FCB9-7BFB-64A3-15BF3BF04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614633-4579-662C-7132-9C67FB43F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E4AF86-E483-C148-CD48-94661E92E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7FEB1F-E1F6-319B-D340-BDBBC6663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0455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F34592-BDFA-4E90-CA95-3DF8CC4F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3590E3-7339-691D-28D3-3DA51C1F1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BFF028-96B8-E490-44F3-A7CA17118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7B35D2-4F4B-4ABD-9F63-4B4170F767BA}" type="datetimeFigureOut">
              <a:rPr lang="es-DO" smtClean="0"/>
              <a:t>17/1/2025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552A9-E643-CC42-4310-87562F9E4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FD7A1D-CA92-8B76-35B0-46487B8CA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0E8B90-DC32-415E-ACFD-EE6CEBB5467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6922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8" descr="Imagen que contiene Forma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751" y="365123"/>
            <a:ext cx="2060173" cy="4500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30" name="Grupo 229">
            <a:extLst>
              <a:ext uri="{FF2B5EF4-FFF2-40B4-BE49-F238E27FC236}">
                <a16:creationId xmlns:a16="http://schemas.microsoft.com/office/drawing/2014/main" id="{9154FD27-5527-4F0B-3666-DCC8401B4FC9}"/>
              </a:ext>
            </a:extLst>
          </p:cNvPr>
          <p:cNvGrpSpPr/>
          <p:nvPr/>
        </p:nvGrpSpPr>
        <p:grpSpPr>
          <a:xfrm>
            <a:off x="225177" y="2314214"/>
            <a:ext cx="3297917" cy="1712292"/>
            <a:chOff x="466948" y="2109704"/>
            <a:chExt cx="3297917" cy="1712292"/>
          </a:xfrm>
        </p:grpSpPr>
        <p:pic>
          <p:nvPicPr>
            <p:cNvPr id="221" name="Google Shape;221;p18" descr="Imagen que contiene pantalla, monitor, computadora, azul&#10;&#10;Descripción generada automáticamente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61517" y="2221552"/>
              <a:ext cx="905755" cy="69394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2" name="Google Shape;222;p18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443112" y="2109704"/>
              <a:ext cx="927182" cy="7886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3" name="Google Shape;223;p18"/>
            <p:cNvSpPr txBox="1"/>
            <p:nvPr/>
          </p:nvSpPr>
          <p:spPr>
            <a:xfrm>
              <a:off x="861516" y="2872795"/>
              <a:ext cx="905756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3200" i="0" u="none" strike="noStrike" cap="none" dirty="0">
                  <a:solidFill>
                    <a:srgbClr val="003477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140</a:t>
              </a:r>
              <a:endParaRPr sz="3200" i="0" u="none" strike="noStrike" cap="none" dirty="0">
                <a:solidFill>
                  <a:srgbClr val="000000"/>
                </a:solidFill>
                <a:latin typeface="Poppins Black"/>
                <a:ea typeface="Poppins Black"/>
                <a:cs typeface="Poppins Black"/>
                <a:sym typeface="Poppins Black"/>
              </a:endParaRPr>
            </a:p>
          </p:txBody>
        </p:sp>
        <p:sp>
          <p:nvSpPr>
            <p:cNvPr id="224" name="Google Shape;224;p18"/>
            <p:cNvSpPr txBox="1"/>
            <p:nvPr/>
          </p:nvSpPr>
          <p:spPr>
            <a:xfrm>
              <a:off x="466948" y="3391149"/>
              <a:ext cx="1694895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i="0" u="none" strike="noStrike" cap="none" dirty="0">
                  <a:solidFill>
                    <a:srgbClr val="2764A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Total de incidencias recibidas</a:t>
              </a:r>
              <a:endParaRPr sz="1100" i="0" u="none" strike="noStrike" cap="none" dirty="0">
                <a:solidFill>
                  <a:srgbClr val="2764A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  <p:sp>
          <p:nvSpPr>
            <p:cNvPr id="6" name="Google Shape;223;p18">
              <a:extLst>
                <a:ext uri="{FF2B5EF4-FFF2-40B4-BE49-F238E27FC236}">
                  <a16:creationId xmlns:a16="http://schemas.microsoft.com/office/drawing/2014/main" id="{523C24EE-AECE-A9CA-FD43-FB0AA08C4BBA}"/>
                </a:ext>
              </a:extLst>
            </p:cNvPr>
            <p:cNvSpPr txBox="1"/>
            <p:nvPr/>
          </p:nvSpPr>
          <p:spPr>
            <a:xfrm>
              <a:off x="2464538" y="2872795"/>
              <a:ext cx="905756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3200" dirty="0">
                  <a:solidFill>
                    <a:srgbClr val="003477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138</a:t>
              </a:r>
              <a:endParaRPr sz="3200" i="0" u="none" strike="noStrike" cap="none" dirty="0">
                <a:solidFill>
                  <a:srgbClr val="000000"/>
                </a:solidFill>
                <a:latin typeface="Poppins Black"/>
                <a:ea typeface="Poppins Black"/>
                <a:cs typeface="Poppins Black"/>
                <a:sym typeface="Poppins Black"/>
              </a:endParaRPr>
            </a:p>
          </p:txBody>
        </p:sp>
        <p:sp>
          <p:nvSpPr>
            <p:cNvPr id="7" name="Google Shape;224;p18">
              <a:extLst>
                <a:ext uri="{FF2B5EF4-FFF2-40B4-BE49-F238E27FC236}">
                  <a16:creationId xmlns:a16="http://schemas.microsoft.com/office/drawing/2014/main" id="{17EBED9A-8C71-4F49-39FE-569C1B91F111}"/>
                </a:ext>
              </a:extLst>
            </p:cNvPr>
            <p:cNvSpPr txBox="1"/>
            <p:nvPr/>
          </p:nvSpPr>
          <p:spPr>
            <a:xfrm>
              <a:off x="2069970" y="3378507"/>
              <a:ext cx="1694895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100" i="0" u="none" strike="noStrike" cap="none" dirty="0">
                  <a:solidFill>
                    <a:srgbClr val="2764AE"/>
                  </a:solidFill>
                  <a:latin typeface="Poppins SemiBold"/>
                  <a:ea typeface="Poppins SemiBold"/>
                  <a:cs typeface="Poppins SemiBold"/>
                  <a:sym typeface="Poppins SemiBold"/>
                </a:rPr>
                <a:t>Total de incidencias respondidas</a:t>
              </a:r>
              <a:endParaRPr sz="1100" i="0" u="none" strike="noStrike" cap="none" dirty="0">
                <a:solidFill>
                  <a:srgbClr val="2764AE"/>
                </a:solidFill>
                <a:latin typeface="Poppins SemiBold"/>
                <a:ea typeface="Poppins SemiBold"/>
                <a:cs typeface="Poppins SemiBold"/>
                <a:sym typeface="Poppins SemiBold"/>
              </a:endParaRPr>
            </a:p>
          </p:txBody>
        </p:sp>
      </p:grpSp>
      <p:grpSp>
        <p:nvGrpSpPr>
          <p:cNvPr id="233" name="Grupo 232">
            <a:extLst>
              <a:ext uri="{FF2B5EF4-FFF2-40B4-BE49-F238E27FC236}">
                <a16:creationId xmlns:a16="http://schemas.microsoft.com/office/drawing/2014/main" id="{AE01AA1B-CAB1-2E8A-9ADC-FBC036EF79AF}"/>
              </a:ext>
            </a:extLst>
          </p:cNvPr>
          <p:cNvGrpSpPr/>
          <p:nvPr/>
        </p:nvGrpSpPr>
        <p:grpSpPr>
          <a:xfrm>
            <a:off x="7478283" y="1419338"/>
            <a:ext cx="3604968" cy="2483760"/>
            <a:chOff x="8474144" y="1289049"/>
            <a:chExt cx="3604968" cy="248376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54D2953A-9611-2C01-98DA-FBF4089EC2B6}"/>
                </a:ext>
              </a:extLst>
            </p:cNvPr>
            <p:cNvSpPr/>
            <p:nvPr/>
          </p:nvSpPr>
          <p:spPr>
            <a:xfrm>
              <a:off x="8474144" y="1289049"/>
              <a:ext cx="3267870" cy="2483760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19581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  <p:sp>
          <p:nvSpPr>
            <p:cNvPr id="28" name="Google Shape;268;p39">
              <a:extLst>
                <a:ext uri="{FF2B5EF4-FFF2-40B4-BE49-F238E27FC236}">
                  <a16:creationId xmlns:a16="http://schemas.microsoft.com/office/drawing/2014/main" id="{0AE0C50D-3D16-3476-67F0-4F9F2DB5329E}"/>
                </a:ext>
              </a:extLst>
            </p:cNvPr>
            <p:cNvSpPr txBox="1"/>
            <p:nvPr/>
          </p:nvSpPr>
          <p:spPr>
            <a:xfrm>
              <a:off x="8743755" y="1460806"/>
              <a:ext cx="3267870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 i="0" u="none" strike="noStrike" cap="none" dirty="0">
                  <a:solidFill>
                    <a:schemeClr val="accent4">
                      <a:lumMod val="75000"/>
                    </a:schemeClr>
                  </a:solidFill>
                  <a:latin typeface="Poppins ExtraBold" panose="00000900000000000000" pitchFamily="2" charset="0"/>
                  <a:ea typeface="Poppins Medium"/>
                  <a:cs typeface="Poppins ExtraBold" panose="00000900000000000000" pitchFamily="2" charset="0"/>
                  <a:sym typeface="Poppins Medium"/>
                </a:rPr>
                <a:t>Medio de</a:t>
              </a:r>
            </a:p>
            <a:p>
              <a:r>
                <a:rPr lang="es-ES" sz="1600" dirty="0">
                  <a:solidFill>
                    <a:srgbClr val="FFC000"/>
                  </a:solidFill>
                  <a:latin typeface="Poppins ExtraBold"/>
                  <a:cs typeface="Poppins ExtraBold"/>
                  <a:sym typeface="Poppins Medium"/>
                </a:rPr>
                <a:t>Recepción de incidencia</a:t>
              </a:r>
            </a:p>
          </p:txBody>
        </p:sp>
        <p:sp>
          <p:nvSpPr>
            <p:cNvPr id="30" name="Google Shape;271;p39">
              <a:extLst>
                <a:ext uri="{FF2B5EF4-FFF2-40B4-BE49-F238E27FC236}">
                  <a16:creationId xmlns:a16="http://schemas.microsoft.com/office/drawing/2014/main" id="{D1E33103-2928-F418-7598-3A648487E460}"/>
                </a:ext>
              </a:extLst>
            </p:cNvPr>
            <p:cNvSpPr txBox="1"/>
            <p:nvPr/>
          </p:nvSpPr>
          <p:spPr>
            <a:xfrm>
              <a:off x="10849754" y="2048117"/>
              <a:ext cx="100889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/>
              <a:r>
                <a:rPr lang="es-ES" sz="2000" dirty="0">
                  <a:solidFill>
                    <a:srgbClr val="003477"/>
                  </a:solidFill>
                  <a:latin typeface="Poppins Black"/>
                  <a:cs typeface="Poppins Black"/>
                  <a:sym typeface="Poppins Medium"/>
                </a:rPr>
                <a:t>42</a:t>
              </a:r>
              <a:endParaRPr sz="2000" dirty="0">
                <a:solidFill>
                  <a:srgbClr val="003477"/>
                </a:solidFill>
                <a:latin typeface="Poppins Black" panose="00000A00000000000000" pitchFamily="2" charset="0"/>
                <a:cs typeface="Poppins Black" panose="00000A00000000000000" pitchFamily="2" charset="0"/>
                <a:sym typeface="Poppins Medium"/>
              </a:endParaRPr>
            </a:p>
          </p:txBody>
        </p:sp>
        <p:sp>
          <p:nvSpPr>
            <p:cNvPr id="31" name="Google Shape;272;p39">
              <a:extLst>
                <a:ext uri="{FF2B5EF4-FFF2-40B4-BE49-F238E27FC236}">
                  <a16:creationId xmlns:a16="http://schemas.microsoft.com/office/drawing/2014/main" id="{9FDF97A5-E793-6177-7BCE-78397ED8E30B}"/>
                </a:ext>
              </a:extLst>
            </p:cNvPr>
            <p:cNvSpPr txBox="1"/>
            <p:nvPr/>
          </p:nvSpPr>
          <p:spPr>
            <a:xfrm>
              <a:off x="10725267" y="2895289"/>
              <a:ext cx="126803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ctr"/>
              <a:r>
                <a:rPr lang="es-ES" sz="2000" dirty="0">
                  <a:solidFill>
                    <a:srgbClr val="003477"/>
                  </a:solidFill>
                  <a:latin typeface="Poppins Black"/>
                  <a:cs typeface="Poppins Black"/>
                  <a:sym typeface="Poppins Medium"/>
                </a:rPr>
                <a:t>87</a:t>
              </a:r>
              <a:endParaRPr sz="2000" dirty="0">
                <a:solidFill>
                  <a:srgbClr val="003477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32" name="Google Shape;273;p39">
              <a:extLst>
                <a:ext uri="{FF2B5EF4-FFF2-40B4-BE49-F238E27FC236}">
                  <a16:creationId xmlns:a16="http://schemas.microsoft.com/office/drawing/2014/main" id="{171FDBE5-5D45-9620-6F5C-58AB16D511EE}"/>
                </a:ext>
              </a:extLst>
            </p:cNvPr>
            <p:cNvSpPr txBox="1"/>
            <p:nvPr/>
          </p:nvSpPr>
          <p:spPr>
            <a:xfrm>
              <a:off x="10639459" y="3332831"/>
              <a:ext cx="1439653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000" dirty="0">
                  <a:solidFill>
                    <a:srgbClr val="003477"/>
                  </a:solidFill>
                  <a:latin typeface="Poppins Black" panose="00000A00000000000000" pitchFamily="2" charset="0"/>
                  <a:cs typeface="Poppins Black" panose="00000A00000000000000" pitchFamily="2" charset="0"/>
                  <a:sym typeface="Poppins Medium"/>
                </a:rPr>
                <a:t>3</a:t>
              </a:r>
              <a:endParaRPr sz="2000" dirty="0">
                <a:solidFill>
                  <a:srgbClr val="003477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33" name="Google Shape;274;p39">
              <a:extLst>
                <a:ext uri="{FF2B5EF4-FFF2-40B4-BE49-F238E27FC236}">
                  <a16:creationId xmlns:a16="http://schemas.microsoft.com/office/drawing/2014/main" id="{D1E0D1EE-F46B-2E1D-EE28-DBFBC4E16BC5}"/>
                </a:ext>
              </a:extLst>
            </p:cNvPr>
            <p:cNvSpPr txBox="1"/>
            <p:nvPr/>
          </p:nvSpPr>
          <p:spPr>
            <a:xfrm>
              <a:off x="10820938" y="2461433"/>
              <a:ext cx="1023086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000" dirty="0">
                  <a:solidFill>
                    <a:srgbClr val="003477"/>
                  </a:solidFill>
                  <a:latin typeface="Poppins Black"/>
                  <a:cs typeface="Poppins Black"/>
                  <a:sym typeface="Poppins Medium"/>
                </a:rPr>
                <a:t>8</a:t>
              </a:r>
              <a:endParaRPr lang="es-ES" sz="2000" dirty="0">
                <a:solidFill>
                  <a:srgbClr val="003477"/>
                </a:solidFill>
                <a:latin typeface="Poppins Black" panose="00000A00000000000000" pitchFamily="2" charset="0"/>
                <a:cs typeface="Poppins Black" panose="00000A00000000000000" pitchFamily="2" charset="0"/>
              </a:endParaRPr>
            </a:p>
          </p:txBody>
        </p:sp>
        <p:sp>
          <p:nvSpPr>
            <p:cNvPr id="34" name="Google Shape;276;p39">
              <a:extLst>
                <a:ext uri="{FF2B5EF4-FFF2-40B4-BE49-F238E27FC236}">
                  <a16:creationId xmlns:a16="http://schemas.microsoft.com/office/drawing/2014/main" id="{04F8639A-4A7B-92DD-33C7-E8CFEC341EAD}"/>
                </a:ext>
              </a:extLst>
            </p:cNvPr>
            <p:cNvSpPr txBox="1"/>
            <p:nvPr/>
          </p:nvSpPr>
          <p:spPr>
            <a:xfrm>
              <a:off x="8763917" y="2052295"/>
              <a:ext cx="2681394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i="0" u="none" strike="noStrike" cap="none" dirty="0">
                  <a:solidFill>
                    <a:srgbClr val="003477"/>
                  </a:solidFill>
                  <a:latin typeface="Poppins Black" panose="00000A00000000000000" pitchFamily="2" charset="0"/>
                  <a:ea typeface="Poppins Medium"/>
                  <a:cs typeface="Poppins Black" panose="00000A00000000000000" pitchFamily="2" charset="0"/>
                  <a:sym typeface="Poppins Medium"/>
                </a:rPr>
                <a:t>Buzón Físico</a:t>
              </a:r>
              <a:endParaRPr sz="1600" i="0" u="none" strike="noStrike" cap="none" dirty="0">
                <a:solidFill>
                  <a:srgbClr val="003477"/>
                </a:solidFill>
                <a:latin typeface="Poppins Black" panose="00000A00000000000000" pitchFamily="2" charset="0"/>
                <a:ea typeface="Poppins Medium"/>
                <a:cs typeface="Poppins Black" panose="00000A00000000000000" pitchFamily="2" charset="0"/>
                <a:sym typeface="Poppins Medium"/>
              </a:endParaRPr>
            </a:p>
          </p:txBody>
        </p:sp>
        <p:sp>
          <p:nvSpPr>
            <p:cNvPr id="35" name="Google Shape;277;p39">
              <a:extLst>
                <a:ext uri="{FF2B5EF4-FFF2-40B4-BE49-F238E27FC236}">
                  <a16:creationId xmlns:a16="http://schemas.microsoft.com/office/drawing/2014/main" id="{01600E4C-0ABF-349B-518C-99A7ED4F2FD7}"/>
                </a:ext>
              </a:extLst>
            </p:cNvPr>
            <p:cNvSpPr txBox="1"/>
            <p:nvPr/>
          </p:nvSpPr>
          <p:spPr>
            <a:xfrm>
              <a:off x="8754349" y="2938824"/>
              <a:ext cx="2417539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i="0" u="none" strike="noStrike" cap="none" dirty="0">
                  <a:solidFill>
                    <a:srgbClr val="003477"/>
                  </a:solidFill>
                  <a:latin typeface="Poppins Black" panose="00000A00000000000000" pitchFamily="2" charset="0"/>
                  <a:ea typeface="Poppins Medium"/>
                  <a:cs typeface="Poppins Black" panose="00000A00000000000000" pitchFamily="2" charset="0"/>
                  <a:sym typeface="Poppins Medium"/>
                </a:rPr>
                <a:t>Redes Sociales</a:t>
              </a:r>
              <a:endParaRPr sz="1600" i="0" u="none" strike="noStrike" cap="none" dirty="0">
                <a:solidFill>
                  <a:srgbClr val="003477"/>
                </a:solidFill>
                <a:latin typeface="Poppins Black" panose="00000A00000000000000" pitchFamily="2" charset="0"/>
                <a:ea typeface="Poppins Medium"/>
                <a:cs typeface="Poppins Black" panose="00000A00000000000000" pitchFamily="2" charset="0"/>
                <a:sym typeface="Poppins Medium"/>
              </a:endParaRPr>
            </a:p>
          </p:txBody>
        </p:sp>
        <p:sp>
          <p:nvSpPr>
            <p:cNvPr id="36" name="Google Shape;278;p39">
              <a:extLst>
                <a:ext uri="{FF2B5EF4-FFF2-40B4-BE49-F238E27FC236}">
                  <a16:creationId xmlns:a16="http://schemas.microsoft.com/office/drawing/2014/main" id="{5E81C7BF-5983-2477-0D4D-E95867C31758}"/>
                </a:ext>
              </a:extLst>
            </p:cNvPr>
            <p:cNvSpPr txBox="1"/>
            <p:nvPr/>
          </p:nvSpPr>
          <p:spPr>
            <a:xfrm>
              <a:off x="8763917" y="3387085"/>
              <a:ext cx="2296558" cy="36929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800" i="0" u="none" strike="noStrike" cap="none" dirty="0">
                  <a:solidFill>
                    <a:srgbClr val="003477"/>
                  </a:solidFill>
                  <a:latin typeface="Poppins Black" panose="00000A00000000000000" pitchFamily="2" charset="0"/>
                  <a:ea typeface="Poppins Medium"/>
                  <a:cs typeface="Poppins Black" panose="00000A00000000000000" pitchFamily="2" charset="0"/>
                  <a:sym typeface="Poppins Medium"/>
                </a:rPr>
                <a:t>Sistema </a:t>
              </a:r>
              <a:r>
                <a:rPr lang="es-ES" sz="1600" i="0" u="none" strike="noStrike" cap="none" dirty="0">
                  <a:solidFill>
                    <a:srgbClr val="003477"/>
                  </a:solidFill>
                  <a:latin typeface="Poppins Black" panose="00000A00000000000000" pitchFamily="2" charset="0"/>
                  <a:ea typeface="Poppins Medium"/>
                  <a:cs typeface="Poppins Black" panose="00000A00000000000000" pitchFamily="2" charset="0"/>
                  <a:sym typeface="Poppins Medium"/>
                </a:rPr>
                <a:t>3-1-1</a:t>
              </a:r>
              <a:endParaRPr sz="1800" i="0" u="none" strike="noStrike" cap="none" dirty="0">
                <a:solidFill>
                  <a:srgbClr val="003477"/>
                </a:solidFill>
                <a:latin typeface="Poppins Black" panose="00000A00000000000000" pitchFamily="2" charset="0"/>
                <a:ea typeface="Poppins Medium"/>
                <a:cs typeface="Poppins Black" panose="00000A00000000000000" pitchFamily="2" charset="0"/>
                <a:sym typeface="Poppins Medium"/>
              </a:endParaRPr>
            </a:p>
          </p:txBody>
        </p:sp>
        <p:sp>
          <p:nvSpPr>
            <p:cNvPr id="37" name="Google Shape;279;p39">
              <a:extLst>
                <a:ext uri="{FF2B5EF4-FFF2-40B4-BE49-F238E27FC236}">
                  <a16:creationId xmlns:a16="http://schemas.microsoft.com/office/drawing/2014/main" id="{632A4CF2-FD83-3E33-8A64-E469424943BB}"/>
                </a:ext>
              </a:extLst>
            </p:cNvPr>
            <p:cNvSpPr txBox="1"/>
            <p:nvPr/>
          </p:nvSpPr>
          <p:spPr>
            <a:xfrm>
              <a:off x="8754847" y="2494873"/>
              <a:ext cx="2635461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i="0" u="none" strike="noStrike" cap="none" dirty="0">
                  <a:solidFill>
                    <a:srgbClr val="003477"/>
                  </a:solidFill>
                  <a:latin typeface="Poppins Black" panose="00000A00000000000000" pitchFamily="2" charset="0"/>
                  <a:ea typeface="Poppins Medium"/>
                  <a:cs typeface="Poppins Black" panose="00000A00000000000000" pitchFamily="2" charset="0"/>
                  <a:sym typeface="Poppins Medium"/>
                </a:rPr>
                <a:t>Buzón Digital</a:t>
              </a:r>
              <a:endParaRPr sz="1600" i="0" u="none" strike="noStrike" cap="none" dirty="0">
                <a:solidFill>
                  <a:srgbClr val="003477"/>
                </a:solidFill>
                <a:latin typeface="Poppins Black" panose="00000A00000000000000" pitchFamily="2" charset="0"/>
                <a:ea typeface="Poppins Medium"/>
                <a:cs typeface="Poppins Black" panose="00000A00000000000000" pitchFamily="2" charset="0"/>
                <a:sym typeface="Poppins Medium"/>
              </a:endParaRPr>
            </a:p>
          </p:txBody>
        </p:sp>
      </p:grpSp>
      <p:grpSp>
        <p:nvGrpSpPr>
          <p:cNvPr id="244" name="Grupo 243">
            <a:extLst>
              <a:ext uri="{FF2B5EF4-FFF2-40B4-BE49-F238E27FC236}">
                <a16:creationId xmlns:a16="http://schemas.microsoft.com/office/drawing/2014/main" id="{79CE1C49-0BDB-0C2C-28A5-362EEC4A4BEA}"/>
              </a:ext>
            </a:extLst>
          </p:cNvPr>
          <p:cNvGrpSpPr/>
          <p:nvPr/>
        </p:nvGrpSpPr>
        <p:grpSpPr>
          <a:xfrm>
            <a:off x="8696562" y="5452408"/>
            <a:ext cx="2878083" cy="1413978"/>
            <a:chOff x="8921816" y="5396395"/>
            <a:chExt cx="2906508" cy="1425178"/>
          </a:xfrm>
        </p:grpSpPr>
        <p:sp>
          <p:nvSpPr>
            <p:cNvPr id="195" name="Rectángulo 194">
              <a:extLst>
                <a:ext uri="{FF2B5EF4-FFF2-40B4-BE49-F238E27FC236}">
                  <a16:creationId xmlns:a16="http://schemas.microsoft.com/office/drawing/2014/main" id="{03ACA485-211A-01D9-1D40-10C5815C8493}"/>
                </a:ext>
              </a:extLst>
            </p:cNvPr>
            <p:cNvSpPr/>
            <p:nvPr/>
          </p:nvSpPr>
          <p:spPr>
            <a:xfrm>
              <a:off x="9093119" y="5901823"/>
              <a:ext cx="2609753" cy="491031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err="1">
                  <a:latin typeface="Poppins" pitchFamily="2" charset="77"/>
                  <a:cs typeface="Poppins" pitchFamily="2" charset="77"/>
                </a:rPr>
                <a:t>Cumplimiento</a:t>
              </a:r>
              <a:r>
                <a:rPr lang="en-US" sz="1100" dirty="0">
                  <a:latin typeface="Poppins" pitchFamily="2" charset="77"/>
                  <a:cs typeface="Poppins" pitchFamily="2" charset="77"/>
                </a:rPr>
                <a:t> del </a:t>
              </a:r>
              <a:r>
                <a:rPr lang="en-US" sz="1100" dirty="0" err="1">
                  <a:latin typeface="Poppins" pitchFamily="2" charset="77"/>
                  <a:cs typeface="Poppins" pitchFamily="2" charset="77"/>
                </a:rPr>
                <a:t>tiempo</a:t>
              </a:r>
              <a:r>
                <a:rPr lang="en-US" sz="1100" dirty="0">
                  <a:latin typeface="Poppins" pitchFamily="2" charset="77"/>
                  <a:cs typeface="Poppins" pitchFamily="2" charset="77"/>
                </a:rPr>
                <a:t> </a:t>
              </a:r>
              <a:r>
                <a:rPr lang="en-US" sz="1100" dirty="0" err="1">
                  <a:latin typeface="Poppins" pitchFamily="2" charset="77"/>
                  <a:cs typeface="Poppins" pitchFamily="2" charset="77"/>
                </a:rPr>
                <a:t>establecido</a:t>
              </a:r>
              <a:endParaRPr lang="es-DO" sz="800" dirty="0"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02C770CC-5D8A-B9A0-862B-C1EFB2977439}"/>
                </a:ext>
              </a:extLst>
            </p:cNvPr>
            <p:cNvSpPr txBox="1"/>
            <p:nvPr/>
          </p:nvSpPr>
          <p:spPr>
            <a:xfrm>
              <a:off x="8921816" y="6420985"/>
              <a:ext cx="2906508" cy="400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err="1">
                  <a:latin typeface="Poppins" pitchFamily="2" charset="77"/>
                  <a:cs typeface="Poppins" pitchFamily="2" charset="77"/>
                </a:rPr>
                <a:t>Tiempo</a:t>
              </a:r>
              <a:r>
                <a:rPr lang="en-US" sz="1050" dirty="0">
                  <a:latin typeface="Poppins" pitchFamily="2" charset="77"/>
                  <a:cs typeface="Poppins" pitchFamily="2" charset="77"/>
                </a:rPr>
                <a:t> de </a:t>
              </a:r>
              <a:r>
                <a:rPr lang="en-US" sz="1050" dirty="0" err="1">
                  <a:latin typeface="Poppins" pitchFamily="2" charset="77"/>
                  <a:cs typeface="Poppins" pitchFamily="2" charset="77"/>
                </a:rPr>
                <a:t>respuesta</a:t>
              </a:r>
              <a:r>
                <a:rPr lang="en-US" sz="1050" dirty="0">
                  <a:latin typeface="Poppins" pitchFamily="2" charset="77"/>
                  <a:cs typeface="Poppins" pitchFamily="2" charset="77"/>
                </a:rPr>
                <a:t> </a:t>
              </a:r>
              <a:r>
                <a:rPr lang="en-US" sz="1050" dirty="0" err="1">
                  <a:latin typeface="Poppins" pitchFamily="2" charset="77"/>
                  <a:cs typeface="Poppins" pitchFamily="2" charset="77"/>
                </a:rPr>
                <a:t>comprometido</a:t>
              </a:r>
              <a:r>
                <a:rPr lang="en-US" sz="1050" dirty="0">
                  <a:latin typeface="Poppins" pitchFamily="2" charset="77"/>
                  <a:cs typeface="Poppins" pitchFamily="2" charset="77"/>
                </a:rPr>
                <a:t>:</a:t>
              </a:r>
            </a:p>
            <a:p>
              <a:pPr algn="ctr"/>
              <a:r>
                <a:rPr lang="en-US" sz="1050" b="1" dirty="0">
                  <a:latin typeface="Poppins" pitchFamily="2" charset="77"/>
                  <a:cs typeface="Poppins" pitchFamily="2" charset="77"/>
                </a:rPr>
                <a:t>15 días </a:t>
              </a:r>
              <a:r>
                <a:rPr lang="en-US" sz="1050" b="1" dirty="0" err="1">
                  <a:latin typeface="Poppins" pitchFamily="2" charset="77"/>
                  <a:cs typeface="Poppins" pitchFamily="2" charset="77"/>
                </a:rPr>
                <a:t>laborables</a:t>
              </a:r>
              <a:endParaRPr lang="es-DO" sz="1050" b="1" dirty="0">
                <a:latin typeface="Poppins" pitchFamily="2" charset="77"/>
                <a:cs typeface="Poppins" pitchFamily="2" charset="77"/>
              </a:endParaRPr>
            </a:p>
          </p:txBody>
        </p:sp>
        <p:sp>
          <p:nvSpPr>
            <p:cNvPr id="197" name="Google Shape;223;p18">
              <a:extLst>
                <a:ext uri="{FF2B5EF4-FFF2-40B4-BE49-F238E27FC236}">
                  <a16:creationId xmlns:a16="http://schemas.microsoft.com/office/drawing/2014/main" id="{EE5BB5DB-88F2-4EDC-2CA5-82801CEF0CD9}"/>
                </a:ext>
              </a:extLst>
            </p:cNvPr>
            <p:cNvSpPr txBox="1"/>
            <p:nvPr/>
          </p:nvSpPr>
          <p:spPr>
            <a:xfrm>
              <a:off x="9221797" y="5396395"/>
              <a:ext cx="2458570" cy="6514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2800" dirty="0">
                  <a:solidFill>
                    <a:srgbClr val="003477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98.57%</a:t>
              </a:r>
              <a:r>
                <a:rPr lang="es-ES" sz="3600" i="0" u="none" strike="noStrike" cap="none" dirty="0">
                  <a:solidFill>
                    <a:srgbClr val="003477"/>
                  </a:solidFill>
                  <a:latin typeface="Poppins Black"/>
                  <a:ea typeface="Poppins Black"/>
                  <a:cs typeface="Poppins Black"/>
                  <a:sym typeface="Poppins Black"/>
                </a:rPr>
                <a:t>   </a:t>
              </a:r>
            </a:p>
          </p:txBody>
        </p:sp>
      </p:grpSp>
      <p:grpSp>
        <p:nvGrpSpPr>
          <p:cNvPr id="214" name="Grupo 213">
            <a:extLst>
              <a:ext uri="{FF2B5EF4-FFF2-40B4-BE49-F238E27FC236}">
                <a16:creationId xmlns:a16="http://schemas.microsoft.com/office/drawing/2014/main" id="{9EDE6D06-A474-E070-BFB4-6A20A19BDD6B}"/>
              </a:ext>
            </a:extLst>
          </p:cNvPr>
          <p:cNvGrpSpPr/>
          <p:nvPr/>
        </p:nvGrpSpPr>
        <p:grpSpPr>
          <a:xfrm>
            <a:off x="77159" y="4850078"/>
            <a:ext cx="4970342" cy="1857186"/>
            <a:chOff x="348647" y="4366414"/>
            <a:chExt cx="5032924" cy="1852645"/>
          </a:xfrm>
        </p:grpSpPr>
        <p:grpSp>
          <p:nvGrpSpPr>
            <p:cNvPr id="39" name="Google Shape;236;p16">
              <a:extLst>
                <a:ext uri="{FF2B5EF4-FFF2-40B4-BE49-F238E27FC236}">
                  <a16:creationId xmlns:a16="http://schemas.microsoft.com/office/drawing/2014/main" id="{0CF186BB-D09D-9C31-23DC-4361FB03B34D}"/>
                </a:ext>
              </a:extLst>
            </p:cNvPr>
            <p:cNvGrpSpPr/>
            <p:nvPr/>
          </p:nvGrpSpPr>
          <p:grpSpPr>
            <a:xfrm>
              <a:off x="348647" y="4824484"/>
              <a:ext cx="5032924" cy="1394575"/>
              <a:chOff x="2000495" y="1634611"/>
              <a:chExt cx="7928550" cy="2196922"/>
            </a:xfrm>
          </p:grpSpPr>
          <p:grpSp>
            <p:nvGrpSpPr>
              <p:cNvPr id="40" name="Google Shape;237;p16">
                <a:extLst>
                  <a:ext uri="{FF2B5EF4-FFF2-40B4-BE49-F238E27FC236}">
                    <a16:creationId xmlns:a16="http://schemas.microsoft.com/office/drawing/2014/main" id="{3FF9F385-9031-1B9E-140D-2EB7AFDB88BF}"/>
                  </a:ext>
                </a:extLst>
              </p:cNvPr>
              <p:cNvGrpSpPr/>
              <p:nvPr/>
            </p:nvGrpSpPr>
            <p:grpSpPr>
              <a:xfrm>
                <a:off x="2000495" y="1634611"/>
                <a:ext cx="2151584" cy="2196922"/>
                <a:chOff x="2000495" y="1696065"/>
                <a:chExt cx="2151584" cy="2196922"/>
              </a:xfrm>
            </p:grpSpPr>
            <p:sp>
              <p:nvSpPr>
                <p:cNvPr id="50" name="Google Shape;238;p16">
                  <a:extLst>
                    <a:ext uri="{FF2B5EF4-FFF2-40B4-BE49-F238E27FC236}">
                      <a16:creationId xmlns:a16="http://schemas.microsoft.com/office/drawing/2014/main" id="{00E93D65-A037-BD77-4514-AE834039286E}"/>
                    </a:ext>
                  </a:extLst>
                </p:cNvPr>
                <p:cNvSpPr txBox="1"/>
                <p:nvPr/>
              </p:nvSpPr>
              <p:spPr>
                <a:xfrm>
                  <a:off x="2000495" y="3498208"/>
                  <a:ext cx="2151584" cy="39477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050" b="1" i="0" u="none" strike="noStrike" cap="none" dirty="0">
                      <a:solidFill>
                        <a:srgbClr val="2764AE"/>
                      </a:solidFill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Quejas</a:t>
                  </a:r>
                  <a:endParaRPr sz="1050" b="1" i="0" u="none" strike="noStrike" cap="none" dirty="0">
                    <a:solidFill>
                      <a:srgbClr val="2764AE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51" name="Google Shape;239;p16">
                  <a:extLst>
                    <a:ext uri="{FF2B5EF4-FFF2-40B4-BE49-F238E27FC236}">
                      <a16:creationId xmlns:a16="http://schemas.microsoft.com/office/drawing/2014/main" id="{087F3B90-752E-4BA4-B81A-AC7261ED6ED2}"/>
                    </a:ext>
                  </a:extLst>
                </p:cNvPr>
                <p:cNvSpPr/>
                <p:nvPr/>
              </p:nvSpPr>
              <p:spPr>
                <a:xfrm>
                  <a:off x="2252447" y="1696065"/>
                  <a:ext cx="1646903" cy="1643953"/>
                </a:xfrm>
                <a:prstGeom prst="ellipse">
                  <a:avLst/>
                </a:prstGeom>
                <a:solidFill>
                  <a:srgbClr val="2764AE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b="0" i="0" u="none" strike="noStrike" cap="none" dirty="0">
                    <a:solidFill>
                      <a:schemeClr val="lt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41" name="Google Shape;240;p16">
                <a:extLst>
                  <a:ext uri="{FF2B5EF4-FFF2-40B4-BE49-F238E27FC236}">
                    <a16:creationId xmlns:a16="http://schemas.microsoft.com/office/drawing/2014/main" id="{A7018F07-4355-C030-13F2-9370CC2869DC}"/>
                  </a:ext>
                </a:extLst>
              </p:cNvPr>
              <p:cNvGrpSpPr/>
              <p:nvPr/>
            </p:nvGrpSpPr>
            <p:grpSpPr>
              <a:xfrm>
                <a:off x="3868817" y="1634611"/>
                <a:ext cx="2151584" cy="2196922"/>
                <a:chOff x="1484495" y="1696065"/>
                <a:chExt cx="2151584" cy="2196922"/>
              </a:xfrm>
            </p:grpSpPr>
            <p:sp>
              <p:nvSpPr>
                <p:cNvPr id="48" name="Google Shape;241;p16">
                  <a:extLst>
                    <a:ext uri="{FF2B5EF4-FFF2-40B4-BE49-F238E27FC236}">
                      <a16:creationId xmlns:a16="http://schemas.microsoft.com/office/drawing/2014/main" id="{066A6C75-4957-4489-58E9-DDFF083FC13F}"/>
                    </a:ext>
                  </a:extLst>
                </p:cNvPr>
                <p:cNvSpPr txBox="1"/>
                <p:nvPr/>
              </p:nvSpPr>
              <p:spPr>
                <a:xfrm>
                  <a:off x="1484495" y="3498208"/>
                  <a:ext cx="2151584" cy="39477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050" b="1" i="0" u="none" strike="noStrike" cap="none" dirty="0">
                      <a:solidFill>
                        <a:srgbClr val="00B1CC"/>
                      </a:solidFill>
                      <a:latin typeface="Poppins Medium"/>
                      <a:cs typeface="Poppins Medium"/>
                      <a:sym typeface="Arial"/>
                    </a:rPr>
                    <a:t>Sugerencias</a:t>
                  </a:r>
                  <a:endParaRPr sz="1100" b="0" i="0" u="none" strike="noStrike" cap="none" dirty="0">
                    <a:solidFill>
                      <a:srgbClr val="00B1CC"/>
                    </a:solidFill>
                    <a:latin typeface="Poppins Medium"/>
                    <a:cs typeface="Poppins Medium"/>
                    <a:sym typeface="Arial"/>
                  </a:endParaRPr>
                </a:p>
              </p:txBody>
            </p:sp>
            <p:sp>
              <p:nvSpPr>
                <p:cNvPr id="49" name="Google Shape;242;p16">
                  <a:extLst>
                    <a:ext uri="{FF2B5EF4-FFF2-40B4-BE49-F238E27FC236}">
                      <a16:creationId xmlns:a16="http://schemas.microsoft.com/office/drawing/2014/main" id="{1919DF61-FD03-BDEE-EADB-A5F3EB52739D}"/>
                    </a:ext>
                  </a:extLst>
                </p:cNvPr>
                <p:cNvSpPr/>
                <p:nvPr/>
              </p:nvSpPr>
              <p:spPr>
                <a:xfrm>
                  <a:off x="1736448" y="1696065"/>
                  <a:ext cx="1646905" cy="1643953"/>
                </a:xfrm>
                <a:prstGeom prst="ellipse">
                  <a:avLst/>
                </a:prstGeom>
                <a:solidFill>
                  <a:srgbClr val="00B1C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b="0" i="0" u="none" strike="noStrike" cap="none" dirty="0">
                    <a:solidFill>
                      <a:schemeClr val="lt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42" name="Google Shape;243;p16">
                <a:extLst>
                  <a:ext uri="{FF2B5EF4-FFF2-40B4-BE49-F238E27FC236}">
                    <a16:creationId xmlns:a16="http://schemas.microsoft.com/office/drawing/2014/main" id="{D2CD49F1-555A-C64C-31BB-CA6F18DA27D6}"/>
                  </a:ext>
                </a:extLst>
              </p:cNvPr>
              <p:cNvGrpSpPr/>
              <p:nvPr/>
            </p:nvGrpSpPr>
            <p:grpSpPr>
              <a:xfrm>
                <a:off x="5823139" y="1634611"/>
                <a:ext cx="2151584" cy="2196922"/>
                <a:chOff x="1054495" y="1696065"/>
                <a:chExt cx="2151584" cy="2196922"/>
              </a:xfrm>
            </p:grpSpPr>
            <p:sp>
              <p:nvSpPr>
                <p:cNvPr id="46" name="Google Shape;244;p16">
                  <a:extLst>
                    <a:ext uri="{FF2B5EF4-FFF2-40B4-BE49-F238E27FC236}">
                      <a16:creationId xmlns:a16="http://schemas.microsoft.com/office/drawing/2014/main" id="{B3F18080-6FEE-8372-2074-9591FB6BCE9A}"/>
                    </a:ext>
                  </a:extLst>
                </p:cNvPr>
                <p:cNvSpPr txBox="1"/>
                <p:nvPr/>
              </p:nvSpPr>
              <p:spPr>
                <a:xfrm>
                  <a:off x="1054495" y="3498208"/>
                  <a:ext cx="2151584" cy="39477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050" b="1" i="0" u="none" strike="noStrike" cap="none" dirty="0">
                      <a:solidFill>
                        <a:srgbClr val="EE731B"/>
                      </a:solidFill>
                      <a:latin typeface="Poppins Medium"/>
                      <a:cs typeface="Poppins Medium"/>
                      <a:sym typeface="Arial"/>
                    </a:rPr>
                    <a:t>Reclamaciones</a:t>
                  </a:r>
                  <a:endParaRPr sz="1100" b="0" i="0" u="none" strike="noStrike" cap="none" dirty="0">
                    <a:solidFill>
                      <a:srgbClr val="EE731B"/>
                    </a:solidFill>
                    <a:latin typeface="Poppins Medium"/>
                    <a:cs typeface="Poppins Medium"/>
                    <a:sym typeface="Arial"/>
                  </a:endParaRPr>
                </a:p>
              </p:txBody>
            </p:sp>
            <p:sp>
              <p:nvSpPr>
                <p:cNvPr id="47" name="Google Shape;245;p16">
                  <a:extLst>
                    <a:ext uri="{FF2B5EF4-FFF2-40B4-BE49-F238E27FC236}">
                      <a16:creationId xmlns:a16="http://schemas.microsoft.com/office/drawing/2014/main" id="{0C3C3242-2827-89DD-6EC6-BBB133CDCA48}"/>
                    </a:ext>
                  </a:extLst>
                </p:cNvPr>
                <p:cNvSpPr/>
                <p:nvPr/>
              </p:nvSpPr>
              <p:spPr>
                <a:xfrm>
                  <a:off x="1306451" y="1696065"/>
                  <a:ext cx="1646904" cy="1643953"/>
                </a:xfrm>
                <a:prstGeom prst="ellipse">
                  <a:avLst/>
                </a:prstGeom>
                <a:solidFill>
                  <a:srgbClr val="EE731B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b="0" i="0" u="none" strike="noStrike" cap="none" dirty="0">
                    <a:solidFill>
                      <a:schemeClr val="lt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43" name="Google Shape;246;p16">
                <a:extLst>
                  <a:ext uri="{FF2B5EF4-FFF2-40B4-BE49-F238E27FC236}">
                    <a16:creationId xmlns:a16="http://schemas.microsoft.com/office/drawing/2014/main" id="{001438D2-C1A3-8955-7541-D9CC3DFEFF81}"/>
                  </a:ext>
                </a:extLst>
              </p:cNvPr>
              <p:cNvGrpSpPr/>
              <p:nvPr/>
            </p:nvGrpSpPr>
            <p:grpSpPr>
              <a:xfrm>
                <a:off x="7777461" y="1634611"/>
                <a:ext cx="2151584" cy="2196922"/>
                <a:chOff x="624495" y="1696065"/>
                <a:chExt cx="2151584" cy="2196922"/>
              </a:xfrm>
            </p:grpSpPr>
            <p:sp>
              <p:nvSpPr>
                <p:cNvPr id="44" name="Google Shape;247;p16">
                  <a:extLst>
                    <a:ext uri="{FF2B5EF4-FFF2-40B4-BE49-F238E27FC236}">
                      <a16:creationId xmlns:a16="http://schemas.microsoft.com/office/drawing/2014/main" id="{C658A236-42DC-5345-5180-2C4B0472A9CC}"/>
                    </a:ext>
                  </a:extLst>
                </p:cNvPr>
                <p:cNvSpPr txBox="1"/>
                <p:nvPr/>
              </p:nvSpPr>
              <p:spPr>
                <a:xfrm>
                  <a:off x="624495" y="3498208"/>
                  <a:ext cx="2151584" cy="39477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s-ES" sz="1050" b="1" i="0" u="none" strike="noStrike" cap="none" dirty="0">
                      <a:solidFill>
                        <a:srgbClr val="00B050"/>
                      </a:solidFill>
                      <a:latin typeface="Poppins Medium"/>
                      <a:cs typeface="Poppins Medium"/>
                      <a:sym typeface="Arial"/>
                    </a:rPr>
                    <a:t>Felicitaciones</a:t>
                  </a:r>
                  <a:endParaRPr sz="1100" b="0" i="0" u="none" strike="noStrike" cap="none" dirty="0">
                    <a:solidFill>
                      <a:srgbClr val="00B050"/>
                    </a:solidFill>
                    <a:latin typeface="Poppins Medium"/>
                    <a:cs typeface="Poppins Medium"/>
                    <a:sym typeface="Arial"/>
                  </a:endParaRPr>
                </a:p>
              </p:txBody>
            </p:sp>
            <p:sp>
              <p:nvSpPr>
                <p:cNvPr id="45" name="Google Shape;248;p16">
                  <a:extLst>
                    <a:ext uri="{FF2B5EF4-FFF2-40B4-BE49-F238E27FC236}">
                      <a16:creationId xmlns:a16="http://schemas.microsoft.com/office/drawing/2014/main" id="{6EF2A787-6E01-896F-1DE2-8BEC7BE7DB74}"/>
                    </a:ext>
                  </a:extLst>
                </p:cNvPr>
                <p:cNvSpPr/>
                <p:nvPr/>
              </p:nvSpPr>
              <p:spPr>
                <a:xfrm>
                  <a:off x="876448" y="1696065"/>
                  <a:ext cx="1646904" cy="1643953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b="0" i="0" u="none" strike="noStrike" cap="none" dirty="0">
                    <a:solidFill>
                      <a:schemeClr val="lt1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</p:grpSp>
        <p:sp>
          <p:nvSpPr>
            <p:cNvPr id="52" name="Google Shape;268;p39">
              <a:extLst>
                <a:ext uri="{FF2B5EF4-FFF2-40B4-BE49-F238E27FC236}">
                  <a16:creationId xmlns:a16="http://schemas.microsoft.com/office/drawing/2014/main" id="{9EAEE6FD-9A89-80A2-21CF-63696CDB6269}"/>
                </a:ext>
              </a:extLst>
            </p:cNvPr>
            <p:cNvSpPr txBox="1"/>
            <p:nvPr/>
          </p:nvSpPr>
          <p:spPr>
            <a:xfrm>
              <a:off x="1322251" y="4366414"/>
              <a:ext cx="3492900" cy="303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4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Porcentaje Tipo de Incidencias</a:t>
              </a:r>
              <a:endParaRPr sz="9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223;p18">
              <a:extLst>
                <a:ext uri="{FF2B5EF4-FFF2-40B4-BE49-F238E27FC236}">
                  <a16:creationId xmlns:a16="http://schemas.microsoft.com/office/drawing/2014/main" id="{16E495D6-E2A9-5FEC-7A73-9D6D3D477E14}"/>
                </a:ext>
              </a:extLst>
            </p:cNvPr>
            <p:cNvSpPr txBox="1"/>
            <p:nvPr/>
          </p:nvSpPr>
          <p:spPr>
            <a:xfrm>
              <a:off x="591508" y="5167078"/>
              <a:ext cx="905756" cy="303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400" b="1" dirty="0">
                  <a:solidFill>
                    <a:schemeClr val="bg1"/>
                  </a:solidFill>
                  <a:latin typeface="Poppins"/>
                  <a:ea typeface="Poppins Black"/>
                  <a:cs typeface="Poppins"/>
                  <a:sym typeface="Poppins Black"/>
                </a:rPr>
                <a:t>12.40</a:t>
              </a:r>
              <a:r>
                <a:rPr lang="es-ES" sz="1400" b="1" u="none" strike="noStrike" cap="none" dirty="0">
                  <a:solidFill>
                    <a:schemeClr val="bg1"/>
                  </a:solidFill>
                  <a:latin typeface="Poppins"/>
                  <a:ea typeface="Poppins Black"/>
                  <a:cs typeface="Poppins"/>
                  <a:sym typeface="Poppins Black"/>
                </a:rPr>
                <a:t>%</a:t>
              </a:r>
              <a:endParaRPr sz="1400" b="1" u="none" strike="noStrike" cap="none" dirty="0">
                <a:solidFill>
                  <a:schemeClr val="bg1"/>
                </a:solidFill>
                <a:latin typeface="Poppins"/>
                <a:ea typeface="Poppins Black"/>
                <a:cs typeface="Poppins"/>
                <a:sym typeface="Poppins Black"/>
              </a:endParaRPr>
            </a:p>
          </p:txBody>
        </p:sp>
        <p:sp>
          <p:nvSpPr>
            <p:cNvPr id="199" name="Google Shape;223;p18">
              <a:extLst>
                <a:ext uri="{FF2B5EF4-FFF2-40B4-BE49-F238E27FC236}">
                  <a16:creationId xmlns:a16="http://schemas.microsoft.com/office/drawing/2014/main" id="{B6DA7E10-CC9F-1070-7FEA-40323D0361D3}"/>
                </a:ext>
              </a:extLst>
            </p:cNvPr>
            <p:cNvSpPr txBox="1"/>
            <p:nvPr/>
          </p:nvSpPr>
          <p:spPr>
            <a:xfrm>
              <a:off x="1764566" y="5170911"/>
              <a:ext cx="905756" cy="303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400" b="1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10</a:t>
              </a:r>
              <a:r>
                <a:rPr lang="es-ES" sz="1400" b="1" u="none" strike="noStrike" cap="none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.08%</a:t>
              </a:r>
              <a:endParaRPr sz="1400" b="1" u="none" strike="noStrike" cap="none" dirty="0">
                <a:solidFill>
                  <a:schemeClr val="bg1"/>
                </a:solidFill>
                <a:latin typeface="Poppins" pitchFamily="2" charset="77"/>
                <a:ea typeface="Poppins Black"/>
                <a:cs typeface="Poppins" pitchFamily="2" charset="77"/>
                <a:sym typeface="Poppins Black"/>
              </a:endParaRPr>
            </a:p>
          </p:txBody>
        </p:sp>
        <p:sp>
          <p:nvSpPr>
            <p:cNvPr id="200" name="Google Shape;223;p18">
              <a:extLst>
                <a:ext uri="{FF2B5EF4-FFF2-40B4-BE49-F238E27FC236}">
                  <a16:creationId xmlns:a16="http://schemas.microsoft.com/office/drawing/2014/main" id="{A9EE3BE0-1075-E04C-8E8B-30779BF255C3}"/>
                </a:ext>
              </a:extLst>
            </p:cNvPr>
            <p:cNvSpPr txBox="1"/>
            <p:nvPr/>
          </p:nvSpPr>
          <p:spPr>
            <a:xfrm>
              <a:off x="2992312" y="5183312"/>
              <a:ext cx="905756" cy="303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400" b="1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7.75</a:t>
              </a:r>
              <a:r>
                <a:rPr lang="es-ES" sz="1400" b="1" u="none" strike="noStrike" cap="none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%</a:t>
              </a:r>
              <a:endParaRPr sz="1400" b="1" u="none" strike="noStrike" cap="none" dirty="0">
                <a:solidFill>
                  <a:schemeClr val="bg1"/>
                </a:solidFill>
                <a:latin typeface="Poppins" pitchFamily="2" charset="77"/>
                <a:ea typeface="Poppins Black"/>
                <a:cs typeface="Poppins" pitchFamily="2" charset="77"/>
                <a:sym typeface="Poppins Black"/>
              </a:endParaRPr>
            </a:p>
          </p:txBody>
        </p:sp>
        <p:sp>
          <p:nvSpPr>
            <p:cNvPr id="201" name="Google Shape;223;p18">
              <a:extLst>
                <a:ext uri="{FF2B5EF4-FFF2-40B4-BE49-F238E27FC236}">
                  <a16:creationId xmlns:a16="http://schemas.microsoft.com/office/drawing/2014/main" id="{9C1C83F9-E320-3CA8-FD64-89D5B75AF324}"/>
                </a:ext>
              </a:extLst>
            </p:cNvPr>
            <p:cNvSpPr txBox="1"/>
            <p:nvPr/>
          </p:nvSpPr>
          <p:spPr>
            <a:xfrm>
              <a:off x="4193408" y="5209991"/>
              <a:ext cx="1045430" cy="3037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400" b="1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69</a:t>
              </a:r>
              <a:r>
                <a:rPr lang="es-ES" sz="1400" b="1" u="none" strike="noStrike" cap="none" dirty="0">
                  <a:solidFill>
                    <a:schemeClr val="bg1"/>
                  </a:solidFill>
                  <a:latin typeface="Poppins" pitchFamily="2" charset="77"/>
                  <a:ea typeface="Poppins Black"/>
                  <a:cs typeface="Poppins" pitchFamily="2" charset="77"/>
                  <a:sym typeface="Poppins Black"/>
                </a:rPr>
                <a:t>.77%</a:t>
              </a:r>
              <a:endParaRPr sz="1400" b="1" u="none" strike="noStrike" cap="none" dirty="0">
                <a:solidFill>
                  <a:schemeClr val="bg1"/>
                </a:solidFill>
                <a:latin typeface="Poppins" pitchFamily="2" charset="77"/>
                <a:ea typeface="Poppins Black"/>
                <a:cs typeface="Poppins" pitchFamily="2" charset="77"/>
                <a:sym typeface="Poppins Black"/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64B49F0-7072-D607-D377-6865A6945856}"/>
              </a:ext>
            </a:extLst>
          </p:cNvPr>
          <p:cNvGrpSpPr/>
          <p:nvPr/>
        </p:nvGrpSpPr>
        <p:grpSpPr>
          <a:xfrm>
            <a:off x="2872445" y="237811"/>
            <a:ext cx="6382162" cy="805176"/>
            <a:chOff x="2872445" y="237811"/>
            <a:chExt cx="6382162" cy="805176"/>
          </a:xfrm>
        </p:grpSpPr>
        <p:sp>
          <p:nvSpPr>
            <p:cNvPr id="202" name="Google Shape;160;p17">
              <a:extLst>
                <a:ext uri="{FF2B5EF4-FFF2-40B4-BE49-F238E27FC236}">
                  <a16:creationId xmlns:a16="http://schemas.microsoft.com/office/drawing/2014/main" id="{99899DBB-C8FE-860E-D551-54DD374FBC0A}"/>
                </a:ext>
              </a:extLst>
            </p:cNvPr>
            <p:cNvSpPr txBox="1">
              <a:spLocks/>
            </p:cNvSpPr>
            <p:nvPr/>
          </p:nvSpPr>
          <p:spPr>
            <a:xfrm>
              <a:off x="3451725" y="237811"/>
              <a:ext cx="5288550" cy="5137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rmAutofit fontScale="85000" lnSpcReduction="10000"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0"/>
                <a:buFont typeface="Calibri"/>
                <a:buNone/>
                <a:defRPr sz="6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def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buSzPts val="1800"/>
              </a:pPr>
              <a:r>
                <a:rPr lang="es-ES" sz="2400" b="1" dirty="0">
                  <a:latin typeface="Poppins"/>
                  <a:ea typeface="Poppins"/>
                  <a:cs typeface="Poppins"/>
                  <a:sym typeface="Poppins"/>
                </a:rPr>
                <a:t>Informe Trimestral Buzones de </a:t>
              </a:r>
              <a:r>
                <a:rPr lang="es-ES" sz="2400" b="1" dirty="0" err="1">
                  <a:latin typeface="Poppins"/>
                  <a:ea typeface="Poppins"/>
                  <a:cs typeface="Poppins"/>
                  <a:sym typeface="Poppins"/>
                </a:rPr>
                <a:t>QSRyF</a:t>
              </a:r>
              <a:endParaRPr lang="es-ES" sz="2400" b="1" dirty="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03" name="Google Shape;161;p17">
              <a:extLst>
                <a:ext uri="{FF2B5EF4-FFF2-40B4-BE49-F238E27FC236}">
                  <a16:creationId xmlns:a16="http://schemas.microsoft.com/office/drawing/2014/main" id="{0350EF94-75F5-307D-B49A-7BF280C6F290}"/>
                </a:ext>
              </a:extLst>
            </p:cNvPr>
            <p:cNvSpPr txBox="1"/>
            <p:nvPr/>
          </p:nvSpPr>
          <p:spPr>
            <a:xfrm>
              <a:off x="2872445" y="684869"/>
              <a:ext cx="6382162" cy="3581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rm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s-ES" sz="1600" b="1" i="0" u="none" strike="noStrike" cap="none" dirty="0">
                  <a:solidFill>
                    <a:srgbClr val="2764A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Octubre - Diciembre 2024</a:t>
              </a:r>
              <a:endParaRPr sz="1000" b="1" dirty="0"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</p:grpSp>
      <p:grpSp>
        <p:nvGrpSpPr>
          <p:cNvPr id="231" name="Grupo 230">
            <a:extLst>
              <a:ext uri="{FF2B5EF4-FFF2-40B4-BE49-F238E27FC236}">
                <a16:creationId xmlns:a16="http://schemas.microsoft.com/office/drawing/2014/main" id="{B280FFAD-D92D-9300-BDF5-F34DDCC352E6}"/>
              </a:ext>
            </a:extLst>
          </p:cNvPr>
          <p:cNvGrpSpPr/>
          <p:nvPr/>
        </p:nvGrpSpPr>
        <p:grpSpPr>
          <a:xfrm>
            <a:off x="3945903" y="1817482"/>
            <a:ext cx="3667185" cy="2343282"/>
            <a:chOff x="4203787" y="974075"/>
            <a:chExt cx="3492900" cy="2860066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30F84AAE-0135-74EE-6BD7-85DA7D364B55}"/>
                </a:ext>
              </a:extLst>
            </p:cNvPr>
            <p:cNvSpPr/>
            <p:nvPr/>
          </p:nvSpPr>
          <p:spPr>
            <a:xfrm>
              <a:off x="4203787" y="974075"/>
              <a:ext cx="3492900" cy="2288959"/>
            </a:xfrm>
            <a:prstGeom prst="rect">
              <a:avLst/>
            </a:prstGeom>
            <a:solidFill>
              <a:schemeClr val="bg2">
                <a:lumMod val="20000"/>
                <a:lumOff val="80000"/>
                <a:alpha val="40426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950122ED-D920-C120-ADD9-05FBAB8FAC36}"/>
                </a:ext>
              </a:extLst>
            </p:cNvPr>
            <p:cNvGrpSpPr/>
            <p:nvPr/>
          </p:nvGrpSpPr>
          <p:grpSpPr>
            <a:xfrm>
              <a:off x="5091350" y="1128607"/>
              <a:ext cx="1965062" cy="681697"/>
              <a:chOff x="4826728" y="1188464"/>
              <a:chExt cx="1965062" cy="681697"/>
            </a:xfrm>
          </p:grpSpPr>
          <p:sp>
            <p:nvSpPr>
              <p:cNvPr id="10" name="Google Shape;170;p1">
                <a:extLst>
                  <a:ext uri="{FF2B5EF4-FFF2-40B4-BE49-F238E27FC236}">
                    <a16:creationId xmlns:a16="http://schemas.microsoft.com/office/drawing/2014/main" id="{55AA42AF-4EF0-E64C-B1F9-D675E7185AC0}"/>
                  </a:ext>
                </a:extLst>
              </p:cNvPr>
              <p:cNvSpPr txBox="1"/>
              <p:nvPr/>
            </p:nvSpPr>
            <p:spPr>
              <a:xfrm>
                <a:off x="4932067" y="1470091"/>
                <a:ext cx="1748443" cy="4000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2000" i="0" u="none" strike="noStrike" cap="none" dirty="0">
                    <a:solidFill>
                      <a:srgbClr val="00B1CC"/>
                    </a:solidFill>
                    <a:latin typeface="Poppins ExtraBold"/>
                    <a:ea typeface="Poppins ExtraBold"/>
                    <a:cs typeface="Poppins ExtraBold"/>
                    <a:sym typeface="Poppins ExtraBold"/>
                  </a:rPr>
                  <a:t>Punto GOB</a:t>
                </a:r>
                <a:endParaRPr sz="700" i="0" u="none" strike="noStrike" cap="none" dirty="0">
                  <a:solidFill>
                    <a:srgbClr val="00B1CC"/>
                  </a:solidFill>
                  <a:latin typeface="Poppins ExtraBold"/>
                  <a:ea typeface="Poppins ExtraBold"/>
                  <a:cs typeface="Poppins ExtraBold"/>
                  <a:sym typeface="Poppins ExtraBold"/>
                </a:endParaRPr>
              </a:p>
            </p:txBody>
          </p:sp>
          <p:sp>
            <p:nvSpPr>
              <p:cNvPr id="11" name="Google Shape;175;p1">
                <a:extLst>
                  <a:ext uri="{FF2B5EF4-FFF2-40B4-BE49-F238E27FC236}">
                    <a16:creationId xmlns:a16="http://schemas.microsoft.com/office/drawing/2014/main" id="{17FF7747-2DC5-8470-B452-361A358E4AC0}"/>
                  </a:ext>
                </a:extLst>
              </p:cNvPr>
              <p:cNvSpPr txBox="1"/>
              <p:nvPr/>
            </p:nvSpPr>
            <p:spPr>
              <a:xfrm>
                <a:off x="4826728" y="1188464"/>
                <a:ext cx="1965062" cy="3385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ES" sz="1600" i="0" u="none" strike="noStrike" cap="none" dirty="0">
                    <a:solidFill>
                      <a:srgbClr val="003477"/>
                    </a:solidFill>
                    <a:latin typeface="Poppins Medium"/>
                    <a:ea typeface="Poppins Medium"/>
                    <a:cs typeface="Poppins Medium"/>
                    <a:sym typeface="Poppins Medium"/>
                  </a:rPr>
                  <a:t>Incidencias por</a:t>
                </a:r>
                <a:endParaRPr sz="160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endParaRPr>
              </a:p>
            </p:txBody>
          </p:sp>
        </p:grpSp>
        <p:pic>
          <p:nvPicPr>
            <p:cNvPr id="12" name="Google Shape;173;p1">
              <a:extLst>
                <a:ext uri="{FF2B5EF4-FFF2-40B4-BE49-F238E27FC236}">
                  <a16:creationId xmlns:a16="http://schemas.microsoft.com/office/drawing/2014/main" id="{AC09BBCF-0D11-FCE9-E6C2-80E9F14C1489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 l="1282" t="35988" b="-29"/>
            <a:stretch/>
          </p:blipFill>
          <p:spPr>
            <a:xfrm>
              <a:off x="5752304" y="3289950"/>
              <a:ext cx="233388" cy="19051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oogle Shape;174;p1" descr="Patrón de fondo&#10;&#10;Descripción generada automáticamente">
              <a:extLst>
                <a:ext uri="{FF2B5EF4-FFF2-40B4-BE49-F238E27FC236}">
                  <a16:creationId xmlns:a16="http://schemas.microsoft.com/office/drawing/2014/main" id="{3D92B311-8D6B-0E79-0B87-F29F742AA7B6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/>
          </p:blipFill>
          <p:spPr>
            <a:xfrm>
              <a:off x="6679751" y="3382178"/>
              <a:ext cx="273949" cy="729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Google Shape;176;p1" descr="Imagen que contiene Icono&#10;&#10;Descripción generada automáticamente">
              <a:extLst>
                <a:ext uri="{FF2B5EF4-FFF2-40B4-BE49-F238E27FC236}">
                  <a16:creationId xmlns:a16="http://schemas.microsoft.com/office/drawing/2014/main" id="{B6CD9DA4-01BC-464C-EF26-BEECBC2A2488}"/>
                </a:ext>
              </a:extLst>
            </p:cNvPr>
            <p:cNvPicPr preferRelativeResize="0"/>
            <p:nvPr/>
          </p:nvPicPr>
          <p:blipFill rotWithShape="1">
            <a:blip r:embed="rId8">
              <a:alphaModFix/>
            </a:blip>
            <a:srcRect t="36263" b="28"/>
            <a:stretch/>
          </p:blipFill>
          <p:spPr>
            <a:xfrm>
              <a:off x="4587977" y="2892517"/>
              <a:ext cx="276872" cy="586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177;p1" descr="Patrón de fondo&#10;&#10;Descripción generada automáticamente">
              <a:extLst>
                <a:ext uri="{FF2B5EF4-FFF2-40B4-BE49-F238E27FC236}">
                  <a16:creationId xmlns:a16="http://schemas.microsoft.com/office/drawing/2014/main" id="{2AF9A191-4B17-4EE0-1BBB-CC980E19AB9E}"/>
                </a:ext>
              </a:extLst>
            </p:cNvPr>
            <p:cNvPicPr preferRelativeResize="0"/>
            <p:nvPr/>
          </p:nvPicPr>
          <p:blipFill rotWithShape="1">
            <a:blip r:embed="rId9">
              <a:alphaModFix/>
              <a:duotone>
                <a:prstClr val="black"/>
                <a:srgbClr val="00B050">
                  <a:tint val="45000"/>
                  <a:satMod val="400000"/>
                </a:srgbClr>
              </a:duotone>
            </a:blip>
            <a:srcRect/>
            <a:stretch/>
          </p:blipFill>
          <p:spPr>
            <a:xfrm>
              <a:off x="5190504" y="3064715"/>
              <a:ext cx="277915" cy="41327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178;p1">
              <a:extLst>
                <a:ext uri="{FF2B5EF4-FFF2-40B4-BE49-F238E27FC236}">
                  <a16:creationId xmlns:a16="http://schemas.microsoft.com/office/drawing/2014/main" id="{9BECA471-1967-16E6-A7F6-CE83A2204081}"/>
                </a:ext>
              </a:extLst>
            </p:cNvPr>
            <p:cNvSpPr txBox="1"/>
            <p:nvPr/>
          </p:nvSpPr>
          <p:spPr>
            <a:xfrm>
              <a:off x="5059955" y="2913568"/>
              <a:ext cx="606551" cy="2538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28</a:t>
              </a:r>
              <a:r>
                <a:rPr lang="es-ES" sz="105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 </a:t>
              </a: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7" name="Google Shape;179;p1">
              <a:extLst>
                <a:ext uri="{FF2B5EF4-FFF2-40B4-BE49-F238E27FC236}">
                  <a16:creationId xmlns:a16="http://schemas.microsoft.com/office/drawing/2014/main" id="{EE3752BB-A186-90A7-1FF8-42AE6318C130}"/>
                </a:ext>
              </a:extLst>
            </p:cNvPr>
            <p:cNvSpPr txBox="1"/>
            <p:nvPr/>
          </p:nvSpPr>
          <p:spPr>
            <a:xfrm>
              <a:off x="5624394" y="3106578"/>
              <a:ext cx="540390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15%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8" name="Google Shape;180;p1">
              <a:extLst>
                <a:ext uri="{FF2B5EF4-FFF2-40B4-BE49-F238E27FC236}">
                  <a16:creationId xmlns:a16="http://schemas.microsoft.com/office/drawing/2014/main" id="{5F7F1169-4B27-2FA1-5D50-81B59CC76FFD}"/>
                </a:ext>
              </a:extLst>
            </p:cNvPr>
            <p:cNvSpPr txBox="1"/>
            <p:nvPr/>
          </p:nvSpPr>
          <p:spPr>
            <a:xfrm>
              <a:off x="7019634" y="3176993"/>
              <a:ext cx="516050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3 %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9" name="Google Shape;181;p1">
              <a:extLst>
                <a:ext uri="{FF2B5EF4-FFF2-40B4-BE49-F238E27FC236}">
                  <a16:creationId xmlns:a16="http://schemas.microsoft.com/office/drawing/2014/main" id="{C7E01691-B574-06B0-5FD6-CF9C2C418032}"/>
                </a:ext>
              </a:extLst>
            </p:cNvPr>
            <p:cNvSpPr txBox="1"/>
            <p:nvPr/>
          </p:nvSpPr>
          <p:spPr>
            <a:xfrm>
              <a:off x="4416194" y="2728942"/>
              <a:ext cx="702934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39</a:t>
              </a: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 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20" name="Google Shape;182;p1">
              <a:extLst>
                <a:ext uri="{FF2B5EF4-FFF2-40B4-BE49-F238E27FC236}">
                  <a16:creationId xmlns:a16="http://schemas.microsoft.com/office/drawing/2014/main" id="{2BC51824-105E-EF72-A56F-D90007C36857}"/>
                </a:ext>
              </a:extLst>
            </p:cNvPr>
            <p:cNvSpPr txBox="1"/>
            <p:nvPr/>
          </p:nvSpPr>
          <p:spPr>
            <a:xfrm>
              <a:off x="6045869" y="3144771"/>
              <a:ext cx="540390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8 %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pic>
          <p:nvPicPr>
            <p:cNvPr id="21" name="Google Shape;183;p1" descr="Patrón de fondo&#10;&#10;Descripción generada automáticamente">
              <a:extLst>
                <a:ext uri="{FF2B5EF4-FFF2-40B4-BE49-F238E27FC236}">
                  <a16:creationId xmlns:a16="http://schemas.microsoft.com/office/drawing/2014/main" id="{06A74CE9-FD37-BFA2-D05C-2AA38F8A3615}"/>
                </a:ext>
              </a:extLst>
            </p:cNvPr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6184127" y="3356332"/>
              <a:ext cx="265549" cy="1046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" name="Google Shape;184;p1">
              <a:extLst>
                <a:ext uri="{FF2B5EF4-FFF2-40B4-BE49-F238E27FC236}">
                  <a16:creationId xmlns:a16="http://schemas.microsoft.com/office/drawing/2014/main" id="{794564D3-1FCD-175A-9A13-7ECA4B5DA3A1}"/>
                </a:ext>
              </a:extLst>
            </p:cNvPr>
            <p:cNvSpPr txBox="1"/>
            <p:nvPr/>
          </p:nvSpPr>
          <p:spPr>
            <a:xfrm>
              <a:off x="4353196" y="3523468"/>
              <a:ext cx="738154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Megacentro</a:t>
              </a:r>
              <a:endParaRPr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185;p1">
              <a:extLst>
                <a:ext uri="{FF2B5EF4-FFF2-40B4-BE49-F238E27FC236}">
                  <a16:creationId xmlns:a16="http://schemas.microsoft.com/office/drawing/2014/main" id="{C442C672-0C04-57A4-6956-8A14302374A5}"/>
                </a:ext>
              </a:extLst>
            </p:cNvPr>
            <p:cNvSpPr txBox="1"/>
            <p:nvPr/>
          </p:nvSpPr>
          <p:spPr>
            <a:xfrm>
              <a:off x="4960384" y="3526405"/>
              <a:ext cx="738154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Occidental Mall</a:t>
              </a:r>
              <a:endParaRPr sz="7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186;p1">
              <a:extLst>
                <a:ext uri="{FF2B5EF4-FFF2-40B4-BE49-F238E27FC236}">
                  <a16:creationId xmlns:a16="http://schemas.microsoft.com/office/drawing/2014/main" id="{AA522EEF-49F0-E32D-1831-BEE76DA32F09}"/>
                </a:ext>
              </a:extLst>
            </p:cNvPr>
            <p:cNvSpPr txBox="1"/>
            <p:nvPr/>
          </p:nvSpPr>
          <p:spPr>
            <a:xfrm>
              <a:off x="6958532" y="3520596"/>
              <a:ext cx="738154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DO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Colinas Centro</a:t>
              </a:r>
              <a:endParaRPr sz="800" dirty="0"/>
            </a:p>
          </p:txBody>
        </p:sp>
        <p:sp>
          <p:nvSpPr>
            <p:cNvPr id="25" name="Google Shape;187;p1">
              <a:extLst>
                <a:ext uri="{FF2B5EF4-FFF2-40B4-BE49-F238E27FC236}">
                  <a16:creationId xmlns:a16="http://schemas.microsoft.com/office/drawing/2014/main" id="{58739540-A050-3797-2CA8-56447A5C11FA}"/>
                </a:ext>
              </a:extLst>
            </p:cNvPr>
            <p:cNvSpPr txBox="1"/>
            <p:nvPr/>
          </p:nvSpPr>
          <p:spPr>
            <a:xfrm>
              <a:off x="5517644" y="3538089"/>
              <a:ext cx="738154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Sambil</a:t>
              </a:r>
              <a:endParaRPr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" name="Google Shape;188;p1">
              <a:extLst>
                <a:ext uri="{FF2B5EF4-FFF2-40B4-BE49-F238E27FC236}">
                  <a16:creationId xmlns:a16="http://schemas.microsoft.com/office/drawing/2014/main" id="{3A7F759B-F5E0-D201-78F3-BBB6523D12DC}"/>
                </a:ext>
              </a:extLst>
            </p:cNvPr>
            <p:cNvSpPr txBox="1"/>
            <p:nvPr/>
          </p:nvSpPr>
          <p:spPr>
            <a:xfrm>
              <a:off x="5974079" y="3531395"/>
              <a:ext cx="738154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Expreso</a:t>
              </a:r>
              <a:endParaRPr sz="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180;p1">
              <a:extLst>
                <a:ext uri="{FF2B5EF4-FFF2-40B4-BE49-F238E27FC236}">
                  <a16:creationId xmlns:a16="http://schemas.microsoft.com/office/drawing/2014/main" id="{42A73E3D-3957-B0E6-6AC3-CA2E7377AF40}"/>
                </a:ext>
              </a:extLst>
            </p:cNvPr>
            <p:cNvSpPr txBox="1"/>
            <p:nvPr/>
          </p:nvSpPr>
          <p:spPr>
            <a:xfrm>
              <a:off x="6592494" y="3163927"/>
              <a:ext cx="494745" cy="2307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900" b="1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7</a:t>
              </a:r>
              <a:r>
                <a:rPr lang="es-ES" sz="900" b="1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 %</a:t>
              </a:r>
              <a:endParaRPr sz="900" b="1" i="0" u="none" strike="noStrike" cap="none" dirty="0">
                <a:solidFill>
                  <a:srgbClr val="003477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55" name="Google Shape;186;p1">
              <a:extLst>
                <a:ext uri="{FF2B5EF4-FFF2-40B4-BE49-F238E27FC236}">
                  <a16:creationId xmlns:a16="http://schemas.microsoft.com/office/drawing/2014/main" id="{EAD7ECB1-F5C1-309F-1013-3F18C9FF0A26}"/>
                </a:ext>
              </a:extLst>
            </p:cNvPr>
            <p:cNvSpPr txBox="1"/>
            <p:nvPr/>
          </p:nvSpPr>
          <p:spPr>
            <a:xfrm>
              <a:off x="6475996" y="3526489"/>
              <a:ext cx="738154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DO" sz="700" b="0" i="0" u="none" strike="noStrike" cap="none" dirty="0">
                  <a:solidFill>
                    <a:srgbClr val="003477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Santiago</a:t>
              </a:r>
              <a:endParaRPr sz="800" dirty="0"/>
            </a:p>
          </p:txBody>
        </p:sp>
        <p:pic>
          <p:nvPicPr>
            <p:cNvPr id="60" name="Google Shape;174;p1" descr="Patrón de fondo&#10;&#10;Descripción generada automáticamente">
              <a:extLst>
                <a:ext uri="{FF2B5EF4-FFF2-40B4-BE49-F238E27FC236}">
                  <a16:creationId xmlns:a16="http://schemas.microsoft.com/office/drawing/2014/main" id="{E2EB9438-5C95-7B27-3C61-88A13069EABA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/>
          </p:blipFill>
          <p:spPr>
            <a:xfrm>
              <a:off x="7140685" y="3387085"/>
              <a:ext cx="273949" cy="7174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13" name="Grupo 212">
            <a:extLst>
              <a:ext uri="{FF2B5EF4-FFF2-40B4-BE49-F238E27FC236}">
                <a16:creationId xmlns:a16="http://schemas.microsoft.com/office/drawing/2014/main" id="{2CA78E32-BC43-7883-0F70-CF6AA5DF3185}"/>
              </a:ext>
            </a:extLst>
          </p:cNvPr>
          <p:cNvGrpSpPr/>
          <p:nvPr/>
        </p:nvGrpSpPr>
        <p:grpSpPr>
          <a:xfrm>
            <a:off x="5147172" y="4701718"/>
            <a:ext cx="3313971" cy="1960868"/>
            <a:chOff x="5693656" y="4493095"/>
            <a:chExt cx="3313971" cy="1960868"/>
          </a:xfrm>
        </p:grpSpPr>
        <p:sp>
          <p:nvSpPr>
            <p:cNvPr id="207" name="Rectángulo 206">
              <a:extLst>
                <a:ext uri="{FF2B5EF4-FFF2-40B4-BE49-F238E27FC236}">
                  <a16:creationId xmlns:a16="http://schemas.microsoft.com/office/drawing/2014/main" id="{98E93D38-148A-E297-63B9-C4336449B152}"/>
                </a:ext>
              </a:extLst>
            </p:cNvPr>
            <p:cNvSpPr/>
            <p:nvPr/>
          </p:nvSpPr>
          <p:spPr>
            <a:xfrm>
              <a:off x="5698331" y="4493095"/>
              <a:ext cx="3001613" cy="196086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DO" dirty="0"/>
            </a:p>
          </p:txBody>
        </p:sp>
        <p:sp>
          <p:nvSpPr>
            <p:cNvPr id="59" name="Google Shape;203;p14">
              <a:extLst>
                <a:ext uri="{FF2B5EF4-FFF2-40B4-BE49-F238E27FC236}">
                  <a16:creationId xmlns:a16="http://schemas.microsoft.com/office/drawing/2014/main" id="{A1AA3FCA-700B-19CD-CC38-3C65C0CC97FA}"/>
                </a:ext>
              </a:extLst>
            </p:cNvPr>
            <p:cNvSpPr txBox="1"/>
            <p:nvPr/>
          </p:nvSpPr>
          <p:spPr>
            <a:xfrm>
              <a:off x="7865238" y="6061133"/>
              <a:ext cx="723397" cy="3443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 dirty="0">
                  <a:solidFill>
                    <a:srgbClr val="003477"/>
                  </a:solidFill>
                  <a:latin typeface="Poppins ExtraLight" panose="00000300000000000000" pitchFamily="2" charset="0"/>
                  <a:ea typeface="Poppins Medium"/>
                  <a:cs typeface="Poppins ExtraLight" panose="00000300000000000000" pitchFamily="2" charset="0"/>
                  <a:sym typeface="Poppins Medium"/>
                </a:rPr>
                <a:t>5%</a:t>
              </a:r>
              <a:endParaRPr lang="es-ES" sz="1600" b="1" i="0" u="none" strike="noStrike" cap="none" dirty="0">
                <a:solidFill>
                  <a:srgbClr val="003477"/>
                </a:solidFill>
                <a:latin typeface="Poppins ExtraLight" panose="00000300000000000000" pitchFamily="2" charset="0"/>
                <a:ea typeface="Poppins Medium"/>
                <a:cs typeface="Poppins ExtraLight" panose="00000300000000000000" pitchFamily="2" charset="0"/>
                <a:sym typeface="Poppins Medium"/>
              </a:endParaRPr>
            </a:p>
          </p:txBody>
        </p:sp>
        <p:pic>
          <p:nvPicPr>
            <p:cNvPr id="192" name="Google Shape;455;p24" descr="Imagen que contiene Forma&#10;&#10;Descripción generada automáticamente">
              <a:extLst>
                <a:ext uri="{FF2B5EF4-FFF2-40B4-BE49-F238E27FC236}">
                  <a16:creationId xmlns:a16="http://schemas.microsoft.com/office/drawing/2014/main" id="{8AE161F1-FEDF-13B0-05CC-1D45A45A08B2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 rot="5400000" flipH="1">
              <a:off x="5767843" y="6210868"/>
              <a:ext cx="219096" cy="13143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" name="Google Shape;195;p14">
              <a:extLst>
                <a:ext uri="{FF2B5EF4-FFF2-40B4-BE49-F238E27FC236}">
                  <a16:creationId xmlns:a16="http://schemas.microsoft.com/office/drawing/2014/main" id="{240B9C36-A1C3-7939-CBCC-D6F88B06CE3A}"/>
                </a:ext>
              </a:extLst>
            </p:cNvPr>
            <p:cNvSpPr txBox="1"/>
            <p:nvPr/>
          </p:nvSpPr>
          <p:spPr>
            <a:xfrm>
              <a:off x="5693656" y="4515962"/>
              <a:ext cx="3313971" cy="5947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800" dirty="0">
                  <a:solidFill>
                    <a:srgbClr val="669900"/>
                  </a:solidFill>
                  <a:latin typeface="Poppins ExtraBold" panose="00000900000000000000" pitchFamily="2" charset="0"/>
                  <a:cs typeface="Poppins ExtraBold" panose="00000900000000000000" pitchFamily="2" charset="0"/>
                  <a:sym typeface="Poppins Medium"/>
                </a:rPr>
                <a:t>Dimensiones de </a:t>
              </a:r>
              <a:r>
                <a:rPr lang="es-ES" sz="1800" dirty="0">
                  <a:solidFill>
                    <a:srgbClr val="669900"/>
                  </a:solidFill>
                  <a:latin typeface="Poppins ExtraBold" panose="00000900000000000000" pitchFamily="2" charset="0"/>
                  <a:ea typeface="Poppins Medium"/>
                  <a:cs typeface="Poppins ExtraBold" panose="00000900000000000000" pitchFamily="2" charset="0"/>
                  <a:sym typeface="Poppins Medium"/>
                </a:rPr>
                <a:t>Calidad</a:t>
              </a:r>
              <a:r>
                <a:rPr lang="es-ES" dirty="0">
                  <a:solidFill>
                    <a:srgbClr val="669900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 </a:t>
              </a:r>
              <a:endParaRPr lang="es-ES" b="0" i="0" u="none" strike="noStrike" cap="none" dirty="0">
                <a:solidFill>
                  <a:srgbClr val="669900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  <a:p>
              <a:pPr marL="0" marR="0" lvl="0" indent="0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dirty="0">
                  <a:solidFill>
                    <a:schemeClr val="accent5">
                      <a:lumMod val="50000"/>
                    </a:schemeClr>
                  </a:solidFill>
                  <a:latin typeface="Poppins Medium" panose="00000600000000000000" pitchFamily="2" charset="0"/>
                  <a:ea typeface="Poppins ExtraBold"/>
                  <a:cs typeface="Poppins Medium" panose="00000600000000000000" pitchFamily="2" charset="0"/>
                  <a:sym typeface="Poppins ExtraBold"/>
                </a:rPr>
                <a:t>más </a:t>
              </a:r>
              <a:r>
                <a:rPr lang="es-ES" i="0" u="none" strike="noStrike" cap="none" dirty="0">
                  <a:solidFill>
                    <a:schemeClr val="accent5">
                      <a:lumMod val="50000"/>
                    </a:schemeClr>
                  </a:solidFill>
                  <a:latin typeface="Poppins Medium" panose="00000600000000000000" pitchFamily="2" charset="0"/>
                  <a:ea typeface="Poppins ExtraBold"/>
                  <a:cs typeface="Poppins Medium" panose="00000600000000000000" pitchFamily="2" charset="0"/>
                  <a:sym typeface="Poppins ExtraBold"/>
                </a:rPr>
                <a:t>afectadas</a:t>
              </a:r>
            </a:p>
          </p:txBody>
        </p:sp>
        <p:sp>
          <p:nvSpPr>
            <p:cNvPr id="56" name="Google Shape;200;p14">
              <a:extLst>
                <a:ext uri="{FF2B5EF4-FFF2-40B4-BE49-F238E27FC236}">
                  <a16:creationId xmlns:a16="http://schemas.microsoft.com/office/drawing/2014/main" id="{DEDE8BC9-2E91-F719-BB88-F2EDF743C81C}"/>
                </a:ext>
              </a:extLst>
            </p:cNvPr>
            <p:cNvSpPr txBox="1"/>
            <p:nvPr/>
          </p:nvSpPr>
          <p:spPr>
            <a:xfrm>
              <a:off x="7874088" y="5481446"/>
              <a:ext cx="713364" cy="3443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 i="0" u="none" strike="noStrike" cap="none" dirty="0">
                  <a:solidFill>
                    <a:srgbClr val="003477"/>
                  </a:solidFill>
                  <a:latin typeface="Poppins ExtraLight" panose="00000300000000000000" pitchFamily="2" charset="0"/>
                  <a:ea typeface="Poppins Medium"/>
                  <a:cs typeface="Poppins ExtraLight" panose="00000300000000000000" pitchFamily="2" charset="0"/>
                  <a:sym typeface="Poppins Medium"/>
                </a:rPr>
                <a:t>21%</a:t>
              </a:r>
              <a:endParaRPr sz="1600" b="1" i="0" u="none" strike="noStrike" cap="none" dirty="0">
                <a:solidFill>
                  <a:srgbClr val="003477"/>
                </a:solidFill>
                <a:latin typeface="Poppins ExtraLight" panose="00000300000000000000" pitchFamily="2" charset="0"/>
                <a:ea typeface="Poppins Medium"/>
                <a:cs typeface="Poppins ExtraLight" panose="00000300000000000000" pitchFamily="2" charset="0"/>
                <a:sym typeface="Poppins Medium"/>
              </a:endParaRPr>
            </a:p>
          </p:txBody>
        </p:sp>
        <p:sp>
          <p:nvSpPr>
            <p:cNvPr id="57" name="Google Shape;201;p14">
              <a:extLst>
                <a:ext uri="{FF2B5EF4-FFF2-40B4-BE49-F238E27FC236}">
                  <a16:creationId xmlns:a16="http://schemas.microsoft.com/office/drawing/2014/main" id="{4D8397E5-7AA7-BEC0-E025-D3CE6A20D9F2}"/>
                </a:ext>
              </a:extLst>
            </p:cNvPr>
            <p:cNvSpPr txBox="1"/>
            <p:nvPr/>
          </p:nvSpPr>
          <p:spPr>
            <a:xfrm>
              <a:off x="7898088" y="5786654"/>
              <a:ext cx="716166" cy="3443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 i="0" u="none" strike="noStrike" cap="none" dirty="0">
                  <a:solidFill>
                    <a:srgbClr val="003477"/>
                  </a:solidFill>
                  <a:latin typeface="Poppins ExtraLight" panose="00000300000000000000" pitchFamily="2" charset="0"/>
                  <a:ea typeface="Poppins Medium"/>
                  <a:cs typeface="Poppins ExtraLight" panose="00000300000000000000" pitchFamily="2" charset="0"/>
                  <a:sym typeface="Poppins Medium"/>
                </a:rPr>
                <a:t>11%</a:t>
              </a:r>
              <a:endParaRPr sz="1600" b="1" i="0" u="none" strike="noStrike" cap="none" dirty="0">
                <a:solidFill>
                  <a:srgbClr val="003477"/>
                </a:solidFill>
                <a:latin typeface="Poppins ExtraLight" panose="00000300000000000000" pitchFamily="2" charset="0"/>
                <a:ea typeface="Poppins Medium"/>
                <a:cs typeface="Poppins ExtraLight" panose="00000300000000000000" pitchFamily="2" charset="0"/>
                <a:sym typeface="Poppins Medium"/>
              </a:endParaRPr>
            </a:p>
          </p:txBody>
        </p:sp>
        <p:sp>
          <p:nvSpPr>
            <p:cNvPr id="58" name="Google Shape;202;p14">
              <a:extLst>
                <a:ext uri="{FF2B5EF4-FFF2-40B4-BE49-F238E27FC236}">
                  <a16:creationId xmlns:a16="http://schemas.microsoft.com/office/drawing/2014/main" id="{D1ACFBA2-4836-26FB-BA1C-29F4D73F5C24}"/>
                </a:ext>
              </a:extLst>
            </p:cNvPr>
            <p:cNvSpPr txBox="1"/>
            <p:nvPr/>
          </p:nvSpPr>
          <p:spPr>
            <a:xfrm>
              <a:off x="7868088" y="5148340"/>
              <a:ext cx="719511" cy="34431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600" b="1" dirty="0">
                  <a:solidFill>
                    <a:srgbClr val="003477"/>
                  </a:solidFill>
                  <a:latin typeface="Poppins ExtraLight" panose="00000300000000000000" pitchFamily="2" charset="0"/>
                  <a:ea typeface="Poppins Medium"/>
                  <a:cs typeface="Poppins ExtraLight" panose="00000300000000000000" pitchFamily="2" charset="0"/>
                  <a:sym typeface="Poppins Medium"/>
                </a:rPr>
                <a:t>32%</a:t>
              </a:r>
              <a:endParaRPr sz="1600" b="1" i="0" u="none" strike="noStrike" cap="none" dirty="0">
                <a:solidFill>
                  <a:srgbClr val="003477"/>
                </a:solidFill>
                <a:latin typeface="Poppins ExtraLight" panose="00000300000000000000" pitchFamily="2" charset="0"/>
                <a:ea typeface="Poppins Medium"/>
                <a:cs typeface="Poppins ExtraLight" panose="00000300000000000000" pitchFamily="2" charset="0"/>
                <a:sym typeface="Poppins Medium"/>
              </a:endParaRPr>
            </a:p>
          </p:txBody>
        </p:sp>
        <p:pic>
          <p:nvPicPr>
            <p:cNvPr id="62" name="Google Shape;439;p24" descr="Forma&#10;&#10;Descripción generada automáticamente">
              <a:extLst>
                <a:ext uri="{FF2B5EF4-FFF2-40B4-BE49-F238E27FC236}">
                  <a16:creationId xmlns:a16="http://schemas.microsoft.com/office/drawing/2014/main" id="{7868FC00-DDD0-5399-DA96-0B148C7154CA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</a:blip>
            <a:srcRect/>
            <a:stretch/>
          </p:blipFill>
          <p:spPr>
            <a:xfrm rot="5400000" flipH="1">
              <a:off x="6249150" y="5361261"/>
              <a:ext cx="261777" cy="119673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3" name="Google Shape;444;p24" descr="Forma&#10;&#10;Descripción generada automáticamente">
              <a:extLst>
                <a:ext uri="{FF2B5EF4-FFF2-40B4-BE49-F238E27FC236}">
                  <a16:creationId xmlns:a16="http://schemas.microsoft.com/office/drawing/2014/main" id="{BFF91BA8-B205-C569-F0F8-C77F3AEB9D81}"/>
                </a:ext>
              </a:extLst>
            </p:cNvPr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 rot="5400000" flipH="1">
              <a:off x="6418582" y="4536997"/>
              <a:ext cx="243096" cy="15226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4" name="Google Shape;188;p1">
              <a:extLst>
                <a:ext uri="{FF2B5EF4-FFF2-40B4-BE49-F238E27FC236}">
                  <a16:creationId xmlns:a16="http://schemas.microsoft.com/office/drawing/2014/main" id="{014961A4-A945-86B4-14DB-16EDB131BC6B}"/>
                </a:ext>
              </a:extLst>
            </p:cNvPr>
            <p:cNvSpPr txBox="1"/>
            <p:nvPr/>
          </p:nvSpPr>
          <p:spPr>
            <a:xfrm>
              <a:off x="6338747" y="5819400"/>
              <a:ext cx="1821870" cy="3077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1" dirty="0">
                  <a:solidFill>
                    <a:schemeClr val="tx1"/>
                  </a:solidFill>
                  <a:latin typeface="Poppins Medium"/>
                  <a:cs typeface="Poppins Medium"/>
                  <a:sym typeface="Poppins Medium"/>
                </a:rPr>
                <a:t>Cortesía, Fiabilidad, Infraestructuras Físicas y Tecnológicas </a:t>
              </a:r>
              <a:endParaRPr sz="10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188;p1">
              <a:extLst>
                <a:ext uri="{FF2B5EF4-FFF2-40B4-BE49-F238E27FC236}">
                  <a16:creationId xmlns:a16="http://schemas.microsoft.com/office/drawing/2014/main" id="{C47CAAE1-0375-3FC5-DFDB-197210204AEA}"/>
                </a:ext>
              </a:extLst>
            </p:cNvPr>
            <p:cNvSpPr txBox="1"/>
            <p:nvPr/>
          </p:nvSpPr>
          <p:spPr>
            <a:xfrm>
              <a:off x="6782886" y="6165383"/>
              <a:ext cx="1019219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1" dirty="0">
                  <a:solidFill>
                    <a:schemeClr val="tx1"/>
                  </a:solidFill>
                  <a:latin typeface="Poppins Medium"/>
                  <a:cs typeface="Poppins Medium"/>
                  <a:sym typeface="Poppins Medium"/>
                </a:rPr>
                <a:t>Profesionalidad</a:t>
              </a:r>
              <a:endParaRPr sz="9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188;p1">
              <a:extLst>
                <a:ext uri="{FF2B5EF4-FFF2-40B4-BE49-F238E27FC236}">
                  <a16:creationId xmlns:a16="http://schemas.microsoft.com/office/drawing/2014/main" id="{EFAACC9B-96E7-8A41-C19F-B35954854773}"/>
                </a:ext>
              </a:extLst>
            </p:cNvPr>
            <p:cNvSpPr txBox="1"/>
            <p:nvPr/>
          </p:nvSpPr>
          <p:spPr>
            <a:xfrm>
              <a:off x="6700470" y="5228835"/>
              <a:ext cx="1231467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1" dirty="0">
                  <a:solidFill>
                    <a:schemeClr val="tx1"/>
                  </a:solidFill>
                  <a:latin typeface="Poppins Medium"/>
                  <a:cs typeface="Poppins Medium"/>
                  <a:sym typeface="Poppins Medium"/>
                </a:rPr>
                <a:t>Accesibilidad</a:t>
              </a:r>
            </a:p>
          </p:txBody>
        </p:sp>
        <p:pic>
          <p:nvPicPr>
            <p:cNvPr id="208" name="Google Shape;439;p24" descr="Forma&#10;&#10;Descripción generada automáticamente">
              <a:extLst>
                <a:ext uri="{FF2B5EF4-FFF2-40B4-BE49-F238E27FC236}">
                  <a16:creationId xmlns:a16="http://schemas.microsoft.com/office/drawing/2014/main" id="{0E1436B9-D53D-9CD0-4880-35B1D84AE809}"/>
                </a:ext>
              </a:extLst>
            </p:cNvPr>
            <p:cNvPicPr preferRelativeResize="0"/>
            <p:nvPr/>
          </p:nvPicPr>
          <p:blipFill rotWithShape="1">
            <a:blip r:embed="rId12">
              <a:alphaModFix/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/>
            <a:stretch/>
          </p:blipFill>
          <p:spPr>
            <a:xfrm rot="5400000" flipH="1">
              <a:off x="6496295" y="4786176"/>
              <a:ext cx="238142" cy="165807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9" name="Google Shape;188;p1">
              <a:extLst>
                <a:ext uri="{FF2B5EF4-FFF2-40B4-BE49-F238E27FC236}">
                  <a16:creationId xmlns:a16="http://schemas.microsoft.com/office/drawing/2014/main" id="{A5BE2FC5-3E60-5BA2-237D-C6607A7B81F4}"/>
                </a:ext>
              </a:extLst>
            </p:cNvPr>
            <p:cNvSpPr txBox="1"/>
            <p:nvPr/>
          </p:nvSpPr>
          <p:spPr>
            <a:xfrm>
              <a:off x="6780760" y="5570090"/>
              <a:ext cx="1057225" cy="2000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700" b="1" i="0" u="none" strike="noStrike" cap="none" dirty="0">
                  <a:solidFill>
                    <a:schemeClr val="tx1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Tiempo de Espera</a:t>
              </a:r>
              <a:endParaRPr sz="8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6FE84286-FC40-198C-262E-AB2FEFE49151}"/>
              </a:ext>
            </a:extLst>
          </p:cNvPr>
          <p:cNvGrpSpPr/>
          <p:nvPr/>
        </p:nvGrpSpPr>
        <p:grpSpPr>
          <a:xfrm>
            <a:off x="8556516" y="4020504"/>
            <a:ext cx="4361118" cy="1483511"/>
            <a:chOff x="8099967" y="3878838"/>
            <a:chExt cx="4543984" cy="1572914"/>
          </a:xfrm>
        </p:grpSpPr>
        <p:sp>
          <p:nvSpPr>
            <p:cNvPr id="229" name="Google Shape;268;p39">
              <a:extLst>
                <a:ext uri="{FF2B5EF4-FFF2-40B4-BE49-F238E27FC236}">
                  <a16:creationId xmlns:a16="http://schemas.microsoft.com/office/drawing/2014/main" id="{25192A7C-6D5E-A33B-A49A-F91DA9BBB7C4}"/>
                </a:ext>
              </a:extLst>
            </p:cNvPr>
            <p:cNvSpPr txBox="1"/>
            <p:nvPr/>
          </p:nvSpPr>
          <p:spPr>
            <a:xfrm>
              <a:off x="8099967" y="3878838"/>
              <a:ext cx="4543984" cy="2936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ES" sz="1200" b="1" i="0" u="none" strike="noStrike" cap="none" dirty="0">
                  <a:solidFill>
                    <a:schemeClr val="accent2">
                      <a:lumMod val="75000"/>
                    </a:schemeClr>
                  </a:solidFill>
                  <a:latin typeface="Poppins Medium" panose="00000600000000000000" pitchFamily="2" charset="0"/>
                  <a:ea typeface="Poppins Medium"/>
                  <a:cs typeface="Poppins Medium" panose="00000600000000000000" pitchFamily="2" charset="0"/>
                  <a:sym typeface="Poppins Medium"/>
                </a:rPr>
                <a:t>Ciudadanos con Discapacidad Atendidos</a:t>
              </a:r>
              <a:endParaRPr lang="es-ES" sz="1200" dirty="0">
                <a:solidFill>
                  <a:schemeClr val="accent2">
                    <a:lumMod val="75000"/>
                  </a:schemeClr>
                </a:solidFill>
                <a:latin typeface="Poppins Medium" panose="00000600000000000000" pitchFamily="2" charset="0"/>
                <a:cs typeface="Poppins Medium" panose="00000600000000000000" pitchFamily="2" charset="0"/>
                <a:sym typeface="Poppins Medium"/>
              </a:endParaRPr>
            </a:p>
          </p:txBody>
        </p:sp>
        <p:grpSp>
          <p:nvGrpSpPr>
            <p:cNvPr id="234" name="Grupo 233">
              <a:extLst>
                <a:ext uri="{FF2B5EF4-FFF2-40B4-BE49-F238E27FC236}">
                  <a16:creationId xmlns:a16="http://schemas.microsoft.com/office/drawing/2014/main" id="{BDD2E58C-5687-0DEA-B684-B5DAD1BA9642}"/>
                </a:ext>
              </a:extLst>
            </p:cNvPr>
            <p:cNvGrpSpPr/>
            <p:nvPr/>
          </p:nvGrpSpPr>
          <p:grpSpPr>
            <a:xfrm>
              <a:off x="8143620" y="4164807"/>
              <a:ext cx="3702522" cy="1286945"/>
              <a:chOff x="8244840" y="4226052"/>
              <a:chExt cx="3702522" cy="1286945"/>
            </a:xfrm>
          </p:grpSpPr>
          <p:sp>
            <p:nvSpPr>
              <p:cNvPr id="235" name="object 53">
                <a:extLst>
                  <a:ext uri="{FF2B5EF4-FFF2-40B4-BE49-F238E27FC236}">
                    <a16:creationId xmlns:a16="http://schemas.microsoft.com/office/drawing/2014/main" id="{F84473B0-2517-08B8-9DE7-4F6204C65FD7}"/>
                  </a:ext>
                </a:extLst>
              </p:cNvPr>
              <p:cNvSpPr txBox="1"/>
              <p:nvPr/>
            </p:nvSpPr>
            <p:spPr>
              <a:xfrm>
                <a:off x="8275446" y="5205729"/>
                <a:ext cx="826135" cy="289182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32384" marR="5080" indent="-2032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900" b="1" spc="2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Tot</a:t>
                </a:r>
                <a:r>
                  <a:rPr sz="900" b="1" spc="114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a</a:t>
                </a:r>
                <a:r>
                  <a:rPr sz="900" b="1" spc="1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l</a:t>
                </a:r>
                <a:r>
                  <a:rPr sz="900" b="1" spc="-7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 </a:t>
                </a:r>
                <a:r>
                  <a:rPr sz="900" b="1" spc="6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V</a:t>
                </a:r>
                <a:r>
                  <a:rPr sz="900" b="1" spc="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i</a:t>
                </a:r>
                <a:r>
                  <a:rPr sz="900" b="1" spc="-1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s</a:t>
                </a:r>
                <a:r>
                  <a:rPr sz="900" b="1" spc="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i</a:t>
                </a:r>
                <a:r>
                  <a:rPr sz="900" b="1" spc="7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t</a:t>
                </a:r>
                <a:r>
                  <a:rPr sz="900" b="1" spc="114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a</a:t>
                </a:r>
                <a:r>
                  <a:rPr sz="900" b="1" spc="-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s  </a:t>
                </a:r>
                <a:r>
                  <a:rPr sz="900" b="1" spc="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Pu</a:t>
                </a:r>
                <a:r>
                  <a:rPr sz="900" b="1" spc="6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nt</a:t>
                </a:r>
                <a:r>
                  <a:rPr sz="900" b="1" spc="1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os</a:t>
                </a:r>
                <a:r>
                  <a:rPr sz="900" b="1" spc="-5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 </a:t>
                </a:r>
                <a:r>
                  <a:rPr sz="900" b="1" spc="-1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G</a:t>
                </a:r>
                <a:r>
                  <a:rPr sz="900" b="1" spc="-2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O</a:t>
                </a:r>
                <a:r>
                  <a:rPr sz="900" b="1" spc="-7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B</a:t>
                </a:r>
                <a:endParaRPr sz="900" dirty="0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236" name="object 54">
                <a:extLst>
                  <a:ext uri="{FF2B5EF4-FFF2-40B4-BE49-F238E27FC236}">
                    <a16:creationId xmlns:a16="http://schemas.microsoft.com/office/drawing/2014/main" id="{0D9AFBF4-23B9-FEE6-75CD-1B0CA49DC940}"/>
                  </a:ext>
                </a:extLst>
              </p:cNvPr>
              <p:cNvSpPr txBox="1"/>
              <p:nvPr/>
            </p:nvSpPr>
            <p:spPr>
              <a:xfrm>
                <a:off x="9714738" y="5185917"/>
                <a:ext cx="2036825" cy="15976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32384" marR="5080" indent="-20320">
                  <a:spcBef>
                    <a:spcPts val="95"/>
                  </a:spcBef>
                  <a:tabLst>
                    <a:tab pos="1321435" algn="l"/>
                  </a:tabLst>
                </a:pPr>
                <a:r>
                  <a:rPr sz="900" b="1" spc="2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Total Visitas	</a:t>
                </a:r>
                <a:r>
                  <a:rPr sz="900" b="1" spc="20" dirty="0" err="1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Porcient</a:t>
                </a:r>
                <a:r>
                  <a:rPr lang="es-DO" sz="900" b="1" spc="2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o</a:t>
                </a:r>
                <a:endParaRPr sz="900" b="1" spc="20" dirty="0">
                  <a:solidFill>
                    <a:srgbClr val="7E5F00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237" name="object 55">
                <a:extLst>
                  <a:ext uri="{FF2B5EF4-FFF2-40B4-BE49-F238E27FC236}">
                    <a16:creationId xmlns:a16="http://schemas.microsoft.com/office/drawing/2014/main" id="{07E0AD49-5913-A72C-075E-3142649A8CC9}"/>
                  </a:ext>
                </a:extLst>
              </p:cNvPr>
              <p:cNvSpPr txBox="1"/>
              <p:nvPr/>
            </p:nvSpPr>
            <p:spPr>
              <a:xfrm>
                <a:off x="9606533" y="5338318"/>
                <a:ext cx="2340829" cy="174679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  <a:tabLst>
                    <a:tab pos="1285240" algn="l"/>
                  </a:tabLst>
                </a:pPr>
                <a:r>
                  <a:rPr sz="900" b="1" spc="45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Discapacitados</a:t>
                </a:r>
                <a:r>
                  <a:rPr sz="1000" b="1" spc="45" dirty="0">
                    <a:solidFill>
                      <a:srgbClr val="7E5F00"/>
                    </a:solidFill>
                    <a:latin typeface="Arial"/>
                    <a:cs typeface="Arial"/>
                  </a:rPr>
                  <a:t>	</a:t>
                </a:r>
                <a:r>
                  <a:rPr sz="900" b="1" spc="40" dirty="0" err="1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Representad</a:t>
                </a:r>
                <a:r>
                  <a:rPr lang="es-DO" sz="900" b="1" spc="40" dirty="0">
                    <a:solidFill>
                      <a:srgbClr val="7E5F00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o</a:t>
                </a:r>
                <a:endParaRPr sz="1000" dirty="0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pic>
            <p:nvPicPr>
              <p:cNvPr id="238" name="object 56">
                <a:extLst>
                  <a:ext uri="{FF2B5EF4-FFF2-40B4-BE49-F238E27FC236}">
                    <a16:creationId xmlns:a16="http://schemas.microsoft.com/office/drawing/2014/main" id="{1D3709D5-6C95-DC36-CD32-13EAB4AACB17}"/>
                  </a:ext>
                </a:extLst>
              </p:cNvPr>
              <p:cNvPicPr/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8244840" y="4226052"/>
                <a:ext cx="885444" cy="876300"/>
              </a:xfrm>
              <a:prstGeom prst="rect">
                <a:avLst/>
              </a:prstGeom>
            </p:spPr>
          </p:pic>
          <p:pic>
            <p:nvPicPr>
              <p:cNvPr id="239" name="object 57">
                <a:extLst>
                  <a:ext uri="{FF2B5EF4-FFF2-40B4-BE49-F238E27FC236}">
                    <a16:creationId xmlns:a16="http://schemas.microsoft.com/office/drawing/2014/main" id="{D4FBEFBE-4B96-5954-7997-49369AA02EFE}"/>
                  </a:ext>
                </a:extLst>
              </p:cNvPr>
              <p:cNvPicPr/>
              <p:nvPr/>
            </p:nvPicPr>
            <p:blipFill>
              <a:blip r:embed="rId15" cstate="print"/>
              <a:stretch>
                <a:fillRect/>
              </a:stretch>
            </p:blipFill>
            <p:spPr>
              <a:xfrm>
                <a:off x="9614916" y="4259579"/>
                <a:ext cx="861059" cy="842772"/>
              </a:xfrm>
              <a:prstGeom prst="rect">
                <a:avLst/>
              </a:prstGeom>
            </p:spPr>
          </p:pic>
          <p:pic>
            <p:nvPicPr>
              <p:cNvPr id="240" name="object 58">
                <a:extLst>
                  <a:ext uri="{FF2B5EF4-FFF2-40B4-BE49-F238E27FC236}">
                    <a16:creationId xmlns:a16="http://schemas.microsoft.com/office/drawing/2014/main" id="{93405641-1DCE-67A0-32D7-9925B02DEC87}"/>
                  </a:ext>
                </a:extLst>
              </p:cNvPr>
              <p:cNvPicPr/>
              <p:nvPr/>
            </p:nvPicPr>
            <p:blipFill>
              <a:blip r:embed="rId16" cstate="print"/>
              <a:stretch>
                <a:fillRect/>
              </a:stretch>
            </p:blipFill>
            <p:spPr>
              <a:xfrm>
                <a:off x="10928310" y="4259579"/>
                <a:ext cx="851916" cy="842772"/>
              </a:xfrm>
              <a:prstGeom prst="rect">
                <a:avLst/>
              </a:prstGeom>
            </p:spPr>
          </p:pic>
          <p:sp>
            <p:nvSpPr>
              <p:cNvPr id="241" name="object 59">
                <a:extLst>
                  <a:ext uri="{FF2B5EF4-FFF2-40B4-BE49-F238E27FC236}">
                    <a16:creationId xmlns:a16="http://schemas.microsoft.com/office/drawing/2014/main" id="{DF6E9C75-0D7F-293C-4392-492D2BA93C7E}"/>
                  </a:ext>
                </a:extLst>
              </p:cNvPr>
              <p:cNvSpPr txBox="1"/>
              <p:nvPr/>
            </p:nvSpPr>
            <p:spPr>
              <a:xfrm>
                <a:off x="9718233" y="4594258"/>
                <a:ext cx="711749" cy="174407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s-DO" sz="1050" b="1" spc="50" dirty="0">
                    <a:solidFill>
                      <a:srgbClr val="003477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13,097</a:t>
                </a:r>
                <a:endParaRPr sz="1050" b="1" spc="50" dirty="0">
                  <a:solidFill>
                    <a:srgbClr val="003477"/>
                  </a:solidFill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242" name="object 60">
                <a:extLst>
                  <a:ext uri="{FF2B5EF4-FFF2-40B4-BE49-F238E27FC236}">
                    <a16:creationId xmlns:a16="http://schemas.microsoft.com/office/drawing/2014/main" id="{15E88E60-B1FC-DC4D-7E91-ED67BAB71BAC}"/>
                  </a:ext>
                </a:extLst>
              </p:cNvPr>
              <p:cNvSpPr txBox="1"/>
              <p:nvPr/>
            </p:nvSpPr>
            <p:spPr>
              <a:xfrm>
                <a:off x="11164458" y="4600721"/>
                <a:ext cx="379618" cy="174407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s-DO" sz="1050" b="1" spc="40" dirty="0">
                    <a:solidFill>
                      <a:srgbClr val="003477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5</a:t>
                </a:r>
                <a:r>
                  <a:rPr sz="1050" b="1" spc="40" dirty="0">
                    <a:solidFill>
                      <a:srgbClr val="003477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%</a:t>
                </a:r>
                <a:endParaRPr sz="1050" dirty="0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  <p:sp>
            <p:nvSpPr>
              <p:cNvPr id="243" name="object 61">
                <a:extLst>
                  <a:ext uri="{FF2B5EF4-FFF2-40B4-BE49-F238E27FC236}">
                    <a16:creationId xmlns:a16="http://schemas.microsoft.com/office/drawing/2014/main" id="{E9EEF51A-B55D-F5E7-1F4F-6D8AA6C8EFC6}"/>
                  </a:ext>
                </a:extLst>
              </p:cNvPr>
              <p:cNvSpPr txBox="1"/>
              <p:nvPr/>
            </p:nvSpPr>
            <p:spPr>
              <a:xfrm>
                <a:off x="8399307" y="4569892"/>
                <a:ext cx="730936" cy="184918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s-DO" sz="1050" b="1" spc="50" dirty="0">
                    <a:solidFill>
                      <a:srgbClr val="003477"/>
                    </a:solidFill>
                    <a:latin typeface="Poppins" panose="00000500000000000000" pitchFamily="2" charset="0"/>
                    <a:cs typeface="Poppins" panose="00000500000000000000" pitchFamily="2" charset="0"/>
                  </a:rPr>
                  <a:t>250,886</a:t>
                </a:r>
                <a:endParaRPr sz="1200" dirty="0">
                  <a:latin typeface="Poppins" panose="00000500000000000000" pitchFamily="2" charset="0"/>
                  <a:cs typeface="Poppins" panose="00000500000000000000" pitchFamily="2" charset="0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672f64ad-f941-4b68-bdc4-9eccefbc1b3b}" enabled="0" method="" siteId="{672f64ad-f941-4b68-bdc4-9eccefbc1b3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137</Words>
  <Application>Microsoft Office PowerPoint</Application>
  <PresentationFormat>Panorámica</PresentationFormat>
  <Paragraphs>60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Poppins</vt:lpstr>
      <vt:lpstr>Poppins Black</vt:lpstr>
      <vt:lpstr>Poppins ExtraBold</vt:lpstr>
      <vt:lpstr>Poppins ExtraLight</vt:lpstr>
      <vt:lpstr>Poppins Medium</vt:lpstr>
      <vt:lpstr>Poppins SemiBold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Melisha Patrone Castro</dc:creator>
  <cp:lastModifiedBy>Melisha Patrone Castro</cp:lastModifiedBy>
  <cp:revision>47</cp:revision>
  <dcterms:created xsi:type="dcterms:W3CDTF">2024-07-11T13:55:08Z</dcterms:created>
  <dcterms:modified xsi:type="dcterms:W3CDTF">2025-01-17T13:53:00Z</dcterms:modified>
</cp:coreProperties>
</file>